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4"/>
  </p:notesMasterIdLst>
  <p:sldIdLst>
    <p:sldId id="362" r:id="rId2"/>
    <p:sldId id="364" r:id="rId3"/>
    <p:sldId id="376" r:id="rId4"/>
    <p:sldId id="377" r:id="rId5"/>
    <p:sldId id="351" r:id="rId6"/>
    <p:sldId id="375" r:id="rId7"/>
    <p:sldId id="352" r:id="rId8"/>
    <p:sldId id="353" r:id="rId9"/>
    <p:sldId id="354" r:id="rId10"/>
    <p:sldId id="406" r:id="rId11"/>
    <p:sldId id="361" r:id="rId12"/>
    <p:sldId id="407" r:id="rId13"/>
    <p:sldId id="356" r:id="rId14"/>
    <p:sldId id="400" r:id="rId15"/>
    <p:sldId id="405" r:id="rId16"/>
    <p:sldId id="401" r:id="rId17"/>
    <p:sldId id="402" r:id="rId18"/>
    <p:sldId id="403" r:id="rId19"/>
    <p:sldId id="408" r:id="rId20"/>
    <p:sldId id="404" r:id="rId21"/>
    <p:sldId id="409" r:id="rId22"/>
    <p:sldId id="379" r:id="rId23"/>
    <p:sldId id="380" r:id="rId24"/>
    <p:sldId id="381" r:id="rId25"/>
    <p:sldId id="383" r:id="rId26"/>
    <p:sldId id="384" r:id="rId27"/>
    <p:sldId id="385" r:id="rId28"/>
    <p:sldId id="386" r:id="rId29"/>
    <p:sldId id="387" r:id="rId30"/>
    <p:sldId id="388" r:id="rId31"/>
    <p:sldId id="389" r:id="rId32"/>
    <p:sldId id="390" r:id="rId33"/>
    <p:sldId id="391" r:id="rId34"/>
    <p:sldId id="392" r:id="rId35"/>
    <p:sldId id="393" r:id="rId36"/>
    <p:sldId id="394" r:id="rId37"/>
    <p:sldId id="395" r:id="rId38"/>
    <p:sldId id="396" r:id="rId39"/>
    <p:sldId id="397" r:id="rId40"/>
    <p:sldId id="398" r:id="rId41"/>
    <p:sldId id="399" r:id="rId42"/>
    <p:sldId id="312"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A5F55F6-982E-4DD7-AB3E-A1D73F2F97A4}">
          <p14:sldIdLst>
            <p14:sldId id="362"/>
            <p14:sldId id="364"/>
            <p14:sldId id="376"/>
            <p14:sldId id="377"/>
            <p14:sldId id="351"/>
            <p14:sldId id="375"/>
            <p14:sldId id="352"/>
            <p14:sldId id="353"/>
            <p14:sldId id="354"/>
            <p14:sldId id="406"/>
            <p14:sldId id="361"/>
            <p14:sldId id="407"/>
            <p14:sldId id="356"/>
            <p14:sldId id="400"/>
            <p14:sldId id="405"/>
            <p14:sldId id="401"/>
            <p14:sldId id="402"/>
            <p14:sldId id="403"/>
            <p14:sldId id="408"/>
            <p14:sldId id="404"/>
            <p14:sldId id="409"/>
            <p14:sldId id="379"/>
            <p14:sldId id="380"/>
            <p14:sldId id="381"/>
            <p14:sldId id="383"/>
            <p14:sldId id="384"/>
            <p14:sldId id="385"/>
            <p14:sldId id="386"/>
            <p14:sldId id="387"/>
            <p14:sldId id="388"/>
            <p14:sldId id="389"/>
            <p14:sldId id="390"/>
            <p14:sldId id="391"/>
            <p14:sldId id="392"/>
            <p14:sldId id="393"/>
            <p14:sldId id="394"/>
            <p14:sldId id="395"/>
            <p14:sldId id="396"/>
            <p14:sldId id="397"/>
            <p14:sldId id="398"/>
            <p14:sldId id="399"/>
          </p14:sldIdLst>
        </p14:section>
        <p14:section name="Untitled Section" id="{43E1312E-E14C-4FEC-8616-9AC3EE1BE77F}">
          <p14:sldIdLst>
            <p14:sldId id="31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88" autoAdjust="0"/>
    <p:restoredTop sz="86323" autoAdjust="0"/>
  </p:normalViewPr>
  <p:slideViewPr>
    <p:cSldViewPr>
      <p:cViewPr>
        <p:scale>
          <a:sx n="55" d="100"/>
          <a:sy n="55" d="100"/>
        </p:scale>
        <p:origin x="-1554" y="-264"/>
      </p:cViewPr>
      <p:guideLst>
        <p:guide orient="horz" pos="2160"/>
        <p:guide pos="2880"/>
      </p:guideLst>
    </p:cSldViewPr>
  </p:slideViewPr>
  <p:outlineViewPr>
    <p:cViewPr>
      <p:scale>
        <a:sx n="33" d="100"/>
        <a:sy n="33" d="100"/>
      </p:scale>
      <p:origin x="258"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031D2E-A1A4-44F5-BAD2-CEE11C611F52}" type="datetimeFigureOut">
              <a:rPr lang="en-US" smtClean="0"/>
              <a:pPr/>
              <a:t>3/28/2020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3CD5D5-CE87-4B9C-BF56-FF630DFFB595}" type="slidenum">
              <a:rPr lang="en-US" smtClean="0"/>
              <a:pPr/>
              <a:t>‹#›</a:t>
            </a:fld>
            <a:endParaRPr lang="en-US" dirty="0"/>
          </a:p>
        </p:txBody>
      </p:sp>
    </p:spTree>
    <p:extLst>
      <p:ext uri="{BB962C8B-B14F-4D97-AF65-F5344CB8AC3E}">
        <p14:creationId xmlns:p14="http://schemas.microsoft.com/office/powerpoint/2010/main" val="2023854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1"/>
          <p:cNvGrpSpPr/>
          <p:nvPr/>
        </p:nvGrpSpPr>
        <p:grpSpPr>
          <a:xfrm>
            <a:off x="0" y="0"/>
            <a:ext cx="9144000" cy="6400800"/>
            <a:chOff x="0" y="0"/>
            <a:chExt cx="9144000" cy="6400800"/>
          </a:xfrm>
        </p:grpSpPr>
        <p:sp>
          <p:nvSpPr>
            <p:cNvPr id="16" name="Rectangle 15"/>
            <p:cNvSpPr/>
            <p:nvPr/>
          </p:nvSpPr>
          <p:spPr>
            <a:xfrm>
              <a:off x="1828800" y="4572000"/>
              <a:ext cx="6858000"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nvGrpSpPr>
            <p:cNvPr id="8" name="Group 10"/>
            <p:cNvGrpSpPr/>
            <p:nvPr/>
          </p:nvGrpSpPr>
          <p:grpSpPr>
            <a:xfrm>
              <a:off x="0" y="0"/>
              <a:ext cx="9144000" cy="6400800"/>
              <a:chOff x="0" y="0"/>
              <a:chExt cx="9144000" cy="6400800"/>
            </a:xfrm>
          </p:grpSpPr>
          <p:sp>
            <p:nvSpPr>
              <p:cNvPr id="15" name="Rectangle 14"/>
              <p:cNvSpPr/>
              <p:nvPr/>
            </p:nvSpPr>
            <p:spPr>
              <a:xfrm>
                <a:off x="0" y="0"/>
                <a:ext cx="1828800" cy="6400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9"/>
              <p:cNvSpPr/>
              <p:nvPr/>
            </p:nvSpPr>
            <p:spPr>
              <a:xfrm>
                <a:off x="0" y="4572000"/>
                <a:ext cx="91440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13" name="Rectangle 12"/>
            <p:cNvSpPr/>
            <p:nvPr/>
          </p:nvSpPr>
          <p:spPr>
            <a:xfrm>
              <a:off x="0" y="45720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4" name="Date Placeholder 3"/>
          <p:cNvSpPr>
            <a:spLocks noGrp="1"/>
          </p:cNvSpPr>
          <p:nvPr>
            <p:ph type="dt" sz="half" idx="10"/>
          </p:nvPr>
        </p:nvSpPr>
        <p:spPr>
          <a:xfrm>
            <a:off x="6934200" y="6553200"/>
            <a:ext cx="1676400" cy="228600"/>
          </a:xfrm>
        </p:spPr>
        <p:txBody>
          <a:bodyPr vert="horz" lIns="91440" tIns="45720" rIns="91440" bIns="45720" rtlCol="0" anchor="t" anchorCtr="0"/>
          <a:lstStyle>
            <a:lvl1pPr marL="0" algn="r" defTabSz="914400" rtl="0" eaLnBrk="1" latinLnBrk="0" hangingPunct="1">
              <a:defRPr sz="900" kern="1200" cap="small" baseline="0">
                <a:solidFill>
                  <a:sysClr val="windowText" lastClr="000000"/>
                </a:solidFill>
                <a:latin typeface="+mj-lt"/>
                <a:ea typeface="+mn-ea"/>
                <a:cs typeface="+mn-cs"/>
              </a:defRPr>
            </a:lvl1pPr>
          </a:lstStyle>
          <a:p>
            <a:r>
              <a:rPr lang="en-US" dirty="0" smtClean="0"/>
              <a:t>3/28/2008</a:t>
            </a:r>
            <a:endParaRPr dirty="0"/>
          </a:p>
        </p:txBody>
      </p:sp>
      <p:sp>
        <p:nvSpPr>
          <p:cNvPr id="5" name="Footer Placeholder 4"/>
          <p:cNvSpPr>
            <a:spLocks noGrp="1"/>
          </p:cNvSpPr>
          <p:nvPr>
            <p:ph type="ftr" sz="quarter" idx="11"/>
          </p:nvPr>
        </p:nvSpPr>
        <p:spPr>
          <a:xfrm>
            <a:off x="1891553" y="6553200"/>
            <a:ext cx="1676400" cy="228600"/>
          </a:xfrm>
        </p:spPr>
        <p:txBody>
          <a:bodyPr anchor="t" anchorCtr="0"/>
          <a:lstStyle>
            <a:lvl1pPr>
              <a:defRPr>
                <a:solidFill>
                  <a:sysClr val="windowText" lastClr="000000"/>
                </a:solidFill>
              </a:defRPr>
            </a:lvl1pPr>
          </a:lstStyle>
          <a:p>
            <a:r>
              <a:rPr lang="en-US" dirty="0" smtClean="0"/>
              <a:t>Knowledge Management</a:t>
            </a:r>
            <a:endParaRPr dirty="0"/>
          </a:p>
        </p:txBody>
      </p:sp>
      <p:sp>
        <p:nvSpPr>
          <p:cNvPr id="6" name="Slide Number Placeholder 5"/>
          <p:cNvSpPr>
            <a:spLocks noGrp="1"/>
          </p:cNvSpPr>
          <p:nvPr>
            <p:ph type="sldNum" sz="quarter" idx="12"/>
          </p:nvPr>
        </p:nvSpPr>
        <p:spPr>
          <a:xfrm>
            <a:off x="4870076" y="6553200"/>
            <a:ext cx="762000" cy="228600"/>
          </a:xfrm>
          <a:noFill/>
          <a:ln>
            <a:noFill/>
          </a:ln>
          <a:effectLst/>
        </p:spPr>
        <p:txBody>
          <a:bodyPr/>
          <a:lstStyle>
            <a:lvl1pPr algn="ctr">
              <a:defRPr sz="900" kern="1200" cap="small" baseline="0">
                <a:solidFill>
                  <a:sysClr val="windowText" lastClr="000000"/>
                </a:solidFill>
                <a:latin typeface="+mj-lt"/>
                <a:ea typeface="+mn-ea"/>
                <a:cs typeface="+mn-cs"/>
              </a:defRPr>
            </a:lvl1pPr>
          </a:lstStyle>
          <a:p>
            <a:fld id="{DF28FB93-0A08-4E7D-8E63-9EFA29F1E093}" type="slidenum">
              <a:rPr/>
              <a:pPr/>
              <a:t>‹#›</a:t>
            </a:fld>
            <a:endParaRPr dirty="0"/>
          </a:p>
        </p:txBody>
      </p:sp>
      <p:sp>
        <p:nvSpPr>
          <p:cNvPr id="3" name="Subtitle 2"/>
          <p:cNvSpPr>
            <a:spLocks noGrp="1"/>
          </p:cNvSpPr>
          <p:nvPr>
            <p:ph type="subTitle" idx="1"/>
          </p:nvPr>
        </p:nvSpPr>
        <p:spPr>
          <a:xfrm>
            <a:off x="1905000" y="5867400"/>
            <a:ext cx="6570722" cy="457200"/>
          </a:xfrm>
        </p:spPr>
        <p:txBody>
          <a:bodyPr>
            <a:normAutofit/>
            <a:scene3d>
              <a:camera prst="orthographicFront"/>
              <a:lightRig rig="soft" dir="t">
                <a:rot lat="0" lon="0" rev="10800000"/>
              </a:lightRig>
            </a:scene3d>
            <a:sp3d>
              <a:contourClr>
                <a:srgbClr val="DDDDDD"/>
              </a:contourClr>
            </a:sp3d>
          </a:bodyPr>
          <a:lstStyle>
            <a:lvl1pPr marL="0" indent="0" algn="l">
              <a:spcBef>
                <a:spcPts val="0"/>
              </a:spcBef>
              <a:buNone/>
              <a:defRPr sz="2000">
                <a:solidFill>
                  <a:schemeClr val="tx1">
                    <a:alpha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2" name="Title 1"/>
          <p:cNvSpPr>
            <a:spLocks noGrp="1"/>
          </p:cNvSpPr>
          <p:nvPr>
            <p:ph type="ctrTitle"/>
          </p:nvPr>
        </p:nvSpPr>
        <p:spPr>
          <a:xfrm>
            <a:off x="1905000" y="4648200"/>
            <a:ext cx="6553200" cy="1219200"/>
          </a:xfrm>
        </p:spPr>
        <p:txBody>
          <a:bodyPr anchor="b" anchorCtr="0">
            <a:noAutofit/>
          </a:bodyPr>
          <a:lstStyle>
            <a:lvl1pPr algn="l">
              <a:defRPr sz="3600"/>
            </a:lvl1pPr>
          </a:lstStyle>
          <a:p>
            <a:r>
              <a:rPr lang="en-US" smtClean="0"/>
              <a:t>Click to edit Master title style</a:t>
            </a:r>
            <a:endParaRPr/>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r>
              <a:rPr lang="en-US" dirty="0" smtClean="0"/>
              <a:t>3/28/2008</a:t>
            </a:r>
            <a:endParaRPr dirty="0"/>
          </a:p>
        </p:txBody>
      </p:sp>
      <p:sp>
        <p:nvSpPr>
          <p:cNvPr id="5" name="Footer Placeholder 4"/>
          <p:cNvSpPr>
            <a:spLocks noGrp="1"/>
          </p:cNvSpPr>
          <p:nvPr>
            <p:ph type="ftr" sz="quarter" idx="11"/>
          </p:nvPr>
        </p:nvSpPr>
        <p:spPr/>
        <p:txBody>
          <a:bodyPr/>
          <a:lstStyle/>
          <a:p>
            <a:r>
              <a:rPr lang="en-US" dirty="0" smtClean="0"/>
              <a:t>Knowledge Management</a:t>
            </a:r>
            <a:endParaRPr dirty="0"/>
          </a:p>
        </p:txBody>
      </p:sp>
      <p:sp>
        <p:nvSpPr>
          <p:cNvPr id="6" name="Slide Number Placeholder 5"/>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10"/>
          <p:cNvGrpSpPr/>
          <p:nvPr/>
        </p:nvGrpSpPr>
        <p:grpSpPr>
          <a:xfrm>
            <a:off x="0" y="0"/>
            <a:ext cx="9144000" cy="6858000"/>
            <a:chOff x="0" y="0"/>
            <a:chExt cx="9144000" cy="6858000"/>
          </a:xfrm>
        </p:grpSpPr>
        <p:sp>
          <p:nvSpPr>
            <p:cNvPr id="7" name="Rectangle 6"/>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8" name="Rectangle 7"/>
            <p:cNvSpPr/>
            <p:nvPr/>
          </p:nvSpPr>
          <p:spPr>
            <a:xfrm>
              <a:off x="0" y="2514600"/>
              <a:ext cx="1828800" cy="1828800"/>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Rectangle 8"/>
            <p:cNvSpPr/>
            <p:nvPr/>
          </p:nvSpPr>
          <p:spPr>
            <a:xfrm>
              <a:off x="1828800" y="2514600"/>
              <a:ext cx="7315200" cy="18288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dirty="0">
                <a:solidFill>
                  <a:schemeClr val="lt1"/>
                </a:solidFill>
                <a:latin typeface="+mn-lt"/>
                <a:ea typeface="+mn-ea"/>
                <a:cs typeface="+mn-cs"/>
              </a:endParaRPr>
            </a:p>
          </p:txBody>
        </p:sp>
      </p:grpSp>
      <p:sp>
        <p:nvSpPr>
          <p:cNvPr id="2" name="Title 1"/>
          <p:cNvSpPr>
            <a:spLocks noGrp="1"/>
          </p:cNvSpPr>
          <p:nvPr>
            <p:ph type="title"/>
          </p:nvPr>
        </p:nvSpPr>
        <p:spPr>
          <a:xfrm>
            <a:off x="1905000" y="2667000"/>
            <a:ext cx="6629400" cy="1143000"/>
          </a:xfrm>
        </p:spPr>
        <p:txBody>
          <a:bodyPr vert="horz" lIns="91440" tIns="45720" rIns="91440" bIns="45720" rtlCol="0" anchor="b" anchorCtr="0">
            <a:noAutofit/>
          </a:bodyPr>
          <a:lstStyle>
            <a:lvl1pPr algn="l" defTabSz="914400" rtl="0" eaLnBrk="1" latinLnBrk="0" hangingPunct="1">
              <a:spcBef>
                <a:spcPct val="0"/>
              </a:spcBef>
              <a:buNone/>
              <a:defRPr sz="36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152400" y="4495800"/>
            <a:ext cx="1524000" cy="2057400"/>
          </a:xfrm>
        </p:spPr>
        <p:txBody>
          <a:bodyPr vert="horz" lIns="91440" tIns="45720" rIns="91440" bIns="45720" rtlCol="0">
            <a:normAutofit/>
          </a:bodyPr>
          <a:lstStyle>
            <a:lvl1pPr marL="0" indent="0">
              <a:lnSpc>
                <a:spcPct val="200000"/>
              </a:lnSpc>
              <a:buNone/>
              <a:defRPr sz="1600" b="1" kern="1200">
                <a:solidFill>
                  <a:srgbClr val="000000">
                    <a:alpha val="50196"/>
                  </a:srgb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en-US" smtClean="0"/>
              <a:t>Click to edit Master text styles</a:t>
            </a:r>
          </a:p>
        </p:txBody>
      </p:sp>
      <p:sp>
        <p:nvSpPr>
          <p:cNvPr id="4" name="Date Placeholder 3"/>
          <p:cNvSpPr>
            <a:spLocks noGrp="1"/>
          </p:cNvSpPr>
          <p:nvPr>
            <p:ph type="dt" sz="half" idx="10"/>
          </p:nvPr>
        </p:nvSpPr>
        <p:spPr>
          <a:xfrm>
            <a:off x="6931152" y="6556248"/>
            <a:ext cx="1673352" cy="228600"/>
          </a:xfrm>
        </p:spPr>
        <p:txBody>
          <a:bodyPr/>
          <a:lstStyle/>
          <a:p>
            <a:r>
              <a:rPr lang="en-US" dirty="0" smtClean="0"/>
              <a:t>3/28/2008</a:t>
            </a:r>
            <a:endParaRPr dirty="0"/>
          </a:p>
        </p:txBody>
      </p:sp>
      <p:sp>
        <p:nvSpPr>
          <p:cNvPr id="5" name="Footer Placeholder 4"/>
          <p:cNvSpPr>
            <a:spLocks noGrp="1"/>
          </p:cNvSpPr>
          <p:nvPr>
            <p:ph type="ftr" sz="quarter" idx="11"/>
          </p:nvPr>
        </p:nvSpPr>
        <p:spPr>
          <a:xfrm>
            <a:off x="1892808" y="6556248"/>
            <a:ext cx="1673352" cy="228600"/>
          </a:xfrm>
        </p:spPr>
        <p:txBody>
          <a:bodyPr/>
          <a:lstStyle/>
          <a:p>
            <a:r>
              <a:rPr lang="en-US" dirty="0" smtClean="0"/>
              <a:t>Knowledge Management</a:t>
            </a:r>
            <a:endParaRPr dirty="0"/>
          </a:p>
        </p:txBody>
      </p:sp>
      <p:sp>
        <p:nvSpPr>
          <p:cNvPr id="6" name="Slide Number Placeholder 5"/>
          <p:cNvSpPr>
            <a:spLocks noGrp="1"/>
          </p:cNvSpPr>
          <p:nvPr>
            <p:ph type="sldNum" sz="quarter" idx="12"/>
          </p:nvPr>
        </p:nvSpPr>
        <p:spPr>
          <a:xfrm>
            <a:off x="4867656" y="6556248"/>
            <a:ext cx="762000" cy="228600"/>
          </a:xfrm>
          <a:noFill/>
          <a:ln>
            <a:noFill/>
          </a:ln>
          <a:effectLst/>
        </p:spPr>
        <p:txBody>
          <a:bodyPr vert="horz" lIns="91440" tIns="45720" rIns="91440" bIns="45720" rtlCol="0" anchor="ctr"/>
          <a:lstStyle>
            <a:lvl1pPr marL="0" algn="ctr" defTabSz="914400" rtl="0" eaLnBrk="1" latinLnBrk="0" hangingPunct="1">
              <a:defRPr sz="900" kern="1200" cap="small" baseline="0">
                <a:solidFill>
                  <a:sysClr val="windowText" lastClr="000000"/>
                </a:solidFill>
                <a:latin typeface="+mj-lt"/>
                <a:ea typeface="+mn-ea"/>
                <a:cs typeface="+mn-cs"/>
              </a:defRPr>
            </a:lvl1pPr>
          </a:lstStyle>
          <a:p>
            <a:fld id="{DF28FB93-0A08-4E7D-8E63-9EFA29F1E093}" type="slidenum">
              <a:rPr/>
              <a:pPr/>
              <a:t>‹#›</a:t>
            </a:fld>
            <a:endParaRPr dirty="0"/>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24384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5715000" y="2298700"/>
            <a:ext cx="2971800" cy="3827463"/>
          </a:xfrm>
        </p:spPr>
        <p:txBody>
          <a:bodyPr>
            <a:normAutofit/>
          </a:bodyPr>
          <a:lstStyle>
            <a:lvl1pPr marL="228600" indent="-228600">
              <a:defRPr sz="1800"/>
            </a:lvl1pPr>
            <a:lvl2pPr marL="457200" indent="-228600">
              <a:defRPr sz="1800"/>
            </a:lvl2pPr>
            <a:lvl3pPr marL="685800" indent="-228600">
              <a:defRPr sz="1800"/>
            </a:lvl3pPr>
            <a:lvl4pPr marL="914400" indent="-228600">
              <a:defRPr sz="1800"/>
            </a:lvl4pPr>
            <a:lvl5pPr marL="1143000" indent="-228600">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r>
              <a:rPr lang="en-US" dirty="0" smtClean="0"/>
              <a:t>3/28/2008</a:t>
            </a:r>
            <a:endParaRPr dirty="0"/>
          </a:p>
        </p:txBody>
      </p:sp>
      <p:sp>
        <p:nvSpPr>
          <p:cNvPr id="6" name="Footer Placeholder 5"/>
          <p:cNvSpPr>
            <a:spLocks noGrp="1"/>
          </p:cNvSpPr>
          <p:nvPr>
            <p:ph type="ftr" sz="quarter" idx="11"/>
          </p:nvPr>
        </p:nvSpPr>
        <p:spPr/>
        <p:txBody>
          <a:bodyPr/>
          <a:lstStyle/>
          <a:p>
            <a:r>
              <a:rPr lang="en-US" dirty="0" smtClean="0"/>
              <a:t>Knowledge Management</a:t>
            </a:r>
            <a:endParaRPr dirty="0"/>
          </a:p>
        </p:txBody>
      </p:sp>
      <p:sp>
        <p:nvSpPr>
          <p:cNvPr id="7" name="Slide Number Placeholder 6"/>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248400"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2438400" y="2291697"/>
            <a:ext cx="2971800" cy="639762"/>
          </a:xfrm>
        </p:spPr>
        <p:txBody>
          <a:bodyPr vert="horz" lIns="91440" tIns="45720" rIns="91440" bIns="45720" rtlCol="0" anchor="ctr" anchorCtr="0">
            <a:noAutofit/>
          </a:bodyPr>
          <a:lstStyle>
            <a:lvl1pPr marL="0" indent="0">
              <a:buNone/>
              <a:defRPr sz="2200" b="0" kern="120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ts val="1800"/>
              </a:spcBef>
              <a:buClr>
                <a:schemeClr val="accent1"/>
              </a:buClr>
              <a:buSzPct val="80000"/>
              <a:buFont typeface="Wingdings" pitchFamily="2" charset="2"/>
              <a:buNone/>
            </a:pPr>
            <a:r>
              <a:rPr lang="en-US" smtClean="0"/>
              <a:t>Click to edit Master text styles</a:t>
            </a:r>
          </a:p>
        </p:txBody>
      </p:sp>
      <p:sp>
        <p:nvSpPr>
          <p:cNvPr id="4" name="Content Placeholder 3"/>
          <p:cNvSpPr>
            <a:spLocks noGrp="1"/>
          </p:cNvSpPr>
          <p:nvPr>
            <p:ph sz="half" idx="2"/>
          </p:nvPr>
        </p:nvSpPr>
        <p:spPr>
          <a:xfrm>
            <a:off x="2447925" y="3137647"/>
            <a:ext cx="2971800" cy="299923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tabLst/>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5715000" y="2291697"/>
            <a:ext cx="2971800" cy="639762"/>
          </a:xfrm>
        </p:spPr>
        <p:txBody>
          <a:bodyPr anchor="ctr" anchorCtr="0">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715000" y="3137647"/>
            <a:ext cx="2971800" cy="3001962"/>
          </a:xfrm>
        </p:spPr>
        <p:txBody>
          <a:bodyPr vert="horz" lIns="91440" tIns="45720" rIns="91440" bIns="45720" rtlCol="0">
            <a:normAutofit/>
          </a:bodyPr>
          <a:lstStyle>
            <a:lvl1pPr marL="228600" indent="-228600" algn="l" defTabSz="914400" rtl="0" eaLnBrk="1" latinLnBrk="0" hangingPunct="1">
              <a:buSzPct val="80000"/>
              <a:buFont typeface="Wingdings" pitchFamily="2" charset="2"/>
              <a:defRPr sz="1800" kern="1200">
                <a:solidFill>
                  <a:schemeClr val="tx1"/>
                </a:solidFill>
                <a:latin typeface="+mn-lt"/>
                <a:ea typeface="+mn-ea"/>
                <a:cs typeface="+mn-cs"/>
              </a:defRPr>
            </a:lvl1pPr>
            <a:lvl2pPr marL="457200" indent="-228600" algn="l" defTabSz="914400" rtl="0" eaLnBrk="1" latinLnBrk="0" hangingPunct="1">
              <a:buSzPct val="80000"/>
              <a:buFont typeface="Wingdings" pitchFamily="2" charset="2"/>
              <a:defRPr sz="1800" kern="1200">
                <a:solidFill>
                  <a:schemeClr val="tx1"/>
                </a:solidFill>
                <a:latin typeface="+mn-lt"/>
                <a:ea typeface="+mn-ea"/>
                <a:cs typeface="+mn-cs"/>
              </a:defRPr>
            </a:lvl2pPr>
            <a:lvl3pPr marL="685800" indent="-228600" algn="l" defTabSz="914400" rtl="0" eaLnBrk="1" latinLnBrk="0" hangingPunct="1">
              <a:buSzPct val="80000"/>
              <a:buFont typeface="Wingdings" pitchFamily="2" charset="2"/>
              <a:defRPr sz="1800" kern="1200">
                <a:solidFill>
                  <a:schemeClr val="tx1"/>
                </a:solidFill>
                <a:latin typeface="+mn-lt"/>
                <a:ea typeface="+mn-ea"/>
                <a:cs typeface="+mn-cs"/>
              </a:defRPr>
            </a:lvl3pPr>
            <a:lvl4pPr marL="914400" indent="-228600" algn="l" defTabSz="914400" rtl="0" eaLnBrk="1" latinLnBrk="0" hangingPunct="1">
              <a:buSzPct val="80000"/>
              <a:buFont typeface="Wingdings" pitchFamily="2" charset="2"/>
              <a:defRPr sz="1800" kern="1200">
                <a:solidFill>
                  <a:schemeClr val="tx1"/>
                </a:solidFill>
                <a:latin typeface="+mn-lt"/>
                <a:ea typeface="+mn-ea"/>
                <a:cs typeface="+mn-cs"/>
              </a:defRPr>
            </a:lvl4pPr>
            <a:lvl5pPr marL="1143000" indent="-228600" algn="l" defTabSz="914400" rtl="0" eaLnBrk="1" latinLnBrk="0" hangingPunct="1">
              <a:buSzPct val="80000"/>
              <a:buFont typeface="Wingdings" pitchFamily="2" charset="2"/>
              <a:defRPr sz="1800" kern="1200">
                <a:solidFill>
                  <a:schemeClr val="tx1"/>
                </a:solidFill>
                <a:latin typeface="+mn-lt"/>
                <a:ea typeface="+mn-ea"/>
                <a:cs typeface="+mn-cs"/>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r>
              <a:rPr lang="en-US" dirty="0" smtClean="0"/>
              <a:t>3/28/2008</a:t>
            </a:r>
            <a:endParaRPr dirty="0"/>
          </a:p>
        </p:txBody>
      </p:sp>
      <p:sp>
        <p:nvSpPr>
          <p:cNvPr id="8" name="Footer Placeholder 7"/>
          <p:cNvSpPr>
            <a:spLocks noGrp="1"/>
          </p:cNvSpPr>
          <p:nvPr>
            <p:ph type="ftr" sz="quarter" idx="11"/>
          </p:nvPr>
        </p:nvSpPr>
        <p:spPr/>
        <p:txBody>
          <a:bodyPr/>
          <a:lstStyle/>
          <a:p>
            <a:r>
              <a:rPr lang="en-US" dirty="0" smtClean="0"/>
              <a:t>Knowledge Management</a:t>
            </a:r>
            <a:endParaRPr dirty="0"/>
          </a:p>
        </p:txBody>
      </p:sp>
      <p:sp>
        <p:nvSpPr>
          <p:cNvPr id="9" name="Slide Number Placeholder 8"/>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grpSp>
        <p:nvGrpSpPr>
          <p:cNvPr id="6" name="Group 10"/>
          <p:cNvGrpSpPr/>
          <p:nvPr/>
        </p:nvGrpSpPr>
        <p:grpSpPr>
          <a:xfrm>
            <a:off x="0" y="0"/>
            <a:ext cx="9144000" cy="1676400"/>
            <a:chOff x="0" y="0"/>
            <a:chExt cx="9144000" cy="1676400"/>
          </a:xfrm>
        </p:grpSpPr>
        <p:sp>
          <p:nvSpPr>
            <p:cNvPr id="7" name="Rectangle 6"/>
            <p:cNvSpPr/>
            <p:nvPr/>
          </p:nvSpPr>
          <p:spPr>
            <a:xfrm>
              <a:off x="0" y="0"/>
              <a:ext cx="91440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dirty="0">
                <a:solidFill>
                  <a:schemeClr val="lt1"/>
                </a:solidFill>
                <a:latin typeface="+mn-lt"/>
                <a:ea typeface="+mn-ea"/>
                <a:cs typeface="+mn-cs"/>
              </a:endParaRPr>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Oval 9"/>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r>
              <a:rPr lang="en-US" dirty="0" smtClean="0"/>
              <a:t>3/28/2008</a:t>
            </a:r>
            <a:endParaRPr dirty="0"/>
          </a:p>
        </p:txBody>
      </p:sp>
      <p:sp>
        <p:nvSpPr>
          <p:cNvPr id="4" name="Footer Placeholder 3"/>
          <p:cNvSpPr>
            <a:spLocks noGrp="1"/>
          </p:cNvSpPr>
          <p:nvPr>
            <p:ph type="ftr" sz="quarter" idx="11"/>
          </p:nvPr>
        </p:nvSpPr>
        <p:spPr/>
        <p:txBody>
          <a:bodyPr/>
          <a:lstStyle/>
          <a:p>
            <a:r>
              <a:rPr lang="en-US" dirty="0" smtClean="0"/>
              <a:t>Knowledge Management</a:t>
            </a:r>
            <a:endParaRPr dirty="0"/>
          </a:p>
        </p:txBody>
      </p:sp>
      <p:sp>
        <p:nvSpPr>
          <p:cNvPr id="5" name="Slide Number Placeholder 4"/>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p:cNvGrpSpPr/>
          <p:nvPr/>
        </p:nvGrpSpPr>
        <p:grpSpPr>
          <a:xfrm>
            <a:off x="0" y="0"/>
            <a:ext cx="1828800" cy="1676400"/>
            <a:chOff x="457200" y="457200"/>
            <a:chExt cx="1828800" cy="1676400"/>
          </a:xfrm>
        </p:grpSpPr>
        <p:sp>
          <p:nvSpPr>
            <p:cNvPr id="8" name="Rectangle 7"/>
            <p:cNvSpPr/>
            <p:nvPr/>
          </p:nvSpPr>
          <p:spPr>
            <a:xfrm>
              <a:off x="457200" y="457200"/>
              <a:ext cx="1828800" cy="1676400"/>
            </a:xfrm>
            <a:prstGeom prst="rect">
              <a:avLst/>
            </a:prstGeom>
            <a:solidFill>
              <a:schemeClr val="accent2"/>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Oval 8"/>
            <p:cNvSpPr/>
            <p:nvPr/>
          </p:nvSpPr>
          <p:spPr>
            <a:xfrm>
              <a:off x="952500"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Date Placeholder 1"/>
          <p:cNvSpPr>
            <a:spLocks noGrp="1"/>
          </p:cNvSpPr>
          <p:nvPr>
            <p:ph type="dt" sz="half" idx="10"/>
          </p:nvPr>
        </p:nvSpPr>
        <p:spPr/>
        <p:txBody>
          <a:bodyPr/>
          <a:lstStyle/>
          <a:p>
            <a:r>
              <a:rPr lang="en-US" dirty="0" smtClean="0"/>
              <a:t>3/28/2008</a:t>
            </a:r>
            <a:endParaRPr dirty="0"/>
          </a:p>
        </p:txBody>
      </p:sp>
      <p:sp>
        <p:nvSpPr>
          <p:cNvPr id="3" name="Footer Placeholder 2"/>
          <p:cNvSpPr>
            <a:spLocks noGrp="1"/>
          </p:cNvSpPr>
          <p:nvPr>
            <p:ph type="ftr" sz="quarter" idx="11"/>
          </p:nvPr>
        </p:nvSpPr>
        <p:spPr/>
        <p:txBody>
          <a:bodyPr/>
          <a:lstStyle/>
          <a:p>
            <a:r>
              <a:rPr lang="en-US" dirty="0" smtClean="0"/>
              <a:t>Knowledge Management</a:t>
            </a:r>
            <a:endParaRPr dirty="0"/>
          </a:p>
        </p:txBody>
      </p:sp>
      <p:sp>
        <p:nvSpPr>
          <p:cNvPr id="4" name="Slide Number Placeholder 3"/>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Content Placeholder 2"/>
          <p:cNvSpPr>
            <a:spLocks noGrp="1"/>
          </p:cNvSpPr>
          <p:nvPr>
            <p:ph idx="1"/>
          </p:nvPr>
        </p:nvSpPr>
        <p:spPr>
          <a:xfrm>
            <a:off x="2706624" y="2446991"/>
            <a:ext cx="5715000" cy="3531198"/>
          </a:xfrm>
        </p:spPr>
        <p:txBody>
          <a:bodyPr>
            <a:normAutofit/>
          </a:bodyPr>
          <a:lstStyle>
            <a:lvl1pPr>
              <a:defRPr sz="22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64592" y="3031490"/>
            <a:ext cx="1524000" cy="2362200"/>
          </a:xfrm>
        </p:spPr>
        <p:txBody>
          <a:bodyPr/>
          <a:lstStyle>
            <a:lvl1pPr marL="0" indent="0">
              <a:lnSpc>
                <a:spcPct val="150000"/>
              </a:lnSpc>
              <a:buNone/>
              <a:defRPr sz="1400" b="1">
                <a:solidFill>
                  <a:srgbClr val="000000">
                    <a:alpha val="50196"/>
                  </a:srgb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dirty="0" smtClean="0"/>
              <a:t>3/28/2008</a:t>
            </a:r>
            <a:endParaRPr dirty="0"/>
          </a:p>
        </p:txBody>
      </p:sp>
      <p:sp>
        <p:nvSpPr>
          <p:cNvPr id="6" name="Footer Placeholder 5"/>
          <p:cNvSpPr>
            <a:spLocks noGrp="1"/>
          </p:cNvSpPr>
          <p:nvPr>
            <p:ph type="ftr" sz="quarter" idx="11"/>
          </p:nvPr>
        </p:nvSpPr>
        <p:spPr/>
        <p:txBody>
          <a:bodyPr/>
          <a:lstStyle/>
          <a:p>
            <a:r>
              <a:rPr lang="en-US" dirty="0" smtClean="0"/>
              <a:t>Knowledge Management</a:t>
            </a:r>
            <a:endParaRPr dirty="0"/>
          </a:p>
        </p:txBody>
      </p:sp>
      <p:sp>
        <p:nvSpPr>
          <p:cNvPr id="7" name="Slide Number Placeholder 6"/>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41448" y="228600"/>
            <a:ext cx="6245352" cy="1143000"/>
          </a:xfrm>
        </p:spPr>
        <p:txBody>
          <a:bodyPr vert="horz" lIns="91440" tIns="45720" rIns="91440" bIns="45720" rtlCol="0" anchor="ctr">
            <a:normAutofit/>
          </a:bodyPr>
          <a:lstStyle>
            <a:lvl1pPr algn="r" defTabSz="914400" rtl="0" eaLnBrk="1" latinLnBrk="0" hangingPunct="1">
              <a:spcBef>
                <a:spcPct val="0"/>
              </a:spcBef>
              <a:buNone/>
              <a:defRPr sz="4400" kern="1200" cap="small" spc="200" baseline="0">
                <a:solidFill>
                  <a:schemeClr val="tx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2706624" y="2450592"/>
            <a:ext cx="5715000" cy="3529584"/>
          </a:xfrm>
          <a:noFill/>
          <a:ln w="101600" cmpd="sng">
            <a:miter lim="800000"/>
          </a:ln>
          <a:effectLst>
            <a:outerShdw blurRad="63500" sx="102000" sy="102000" algn="ctr" rotWithShape="0">
              <a:prstClr val="black">
                <a:alpha val="30000"/>
              </a:prstClr>
            </a:outerShdw>
          </a:effectLst>
        </p:spPr>
        <p:style>
          <a:lnRef idx="3">
            <a:schemeClr val="lt1"/>
          </a:lnRef>
          <a:fillRef idx="1">
            <a:schemeClr val="accent2"/>
          </a:fillRef>
          <a:effectRef idx="1">
            <a:schemeClr val="accent2"/>
          </a:effectRef>
          <a:fontRef idx="none"/>
        </p:style>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dirty="0"/>
          </a:p>
        </p:txBody>
      </p:sp>
      <p:sp>
        <p:nvSpPr>
          <p:cNvPr id="4" name="Text Placeholder 3"/>
          <p:cNvSpPr>
            <a:spLocks noGrp="1"/>
          </p:cNvSpPr>
          <p:nvPr>
            <p:ph type="body" sz="half" idx="2"/>
          </p:nvPr>
        </p:nvSpPr>
        <p:spPr>
          <a:xfrm>
            <a:off x="164592" y="3031489"/>
            <a:ext cx="1527048" cy="2359152"/>
          </a:xfrm>
        </p:spPr>
        <p:txBody>
          <a:bodyPr vert="horz" lIns="91440" tIns="45720" rIns="91440" bIns="45720" rtlCol="0">
            <a:normAutofit/>
          </a:bodyPr>
          <a:lstStyle>
            <a:lvl1pPr marL="0" indent="0">
              <a:lnSpc>
                <a:spcPct val="150000"/>
              </a:lnSpc>
              <a:buNone/>
              <a:defRPr sz="1400" b="1" kern="1200">
                <a:solidFill>
                  <a:srgbClr val="000000">
                    <a:alpha val="50196"/>
                  </a:srgb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50000"/>
              </a:lnSpc>
              <a:spcBef>
                <a:spcPts val="1800"/>
              </a:spcBef>
              <a:buClr>
                <a:schemeClr val="accent1"/>
              </a:buClr>
              <a:buSzPct val="80000"/>
              <a:buFont typeface="Wingdings" pitchFamily="2" charset="2"/>
              <a:buNone/>
            </a:pPr>
            <a:r>
              <a:rPr lang="en-US" smtClean="0"/>
              <a:t>Click to edit Master text styles</a:t>
            </a:r>
          </a:p>
        </p:txBody>
      </p:sp>
      <p:sp>
        <p:nvSpPr>
          <p:cNvPr id="5" name="Date Placeholder 4"/>
          <p:cNvSpPr>
            <a:spLocks noGrp="1"/>
          </p:cNvSpPr>
          <p:nvPr>
            <p:ph type="dt" sz="half" idx="10"/>
          </p:nvPr>
        </p:nvSpPr>
        <p:spPr/>
        <p:txBody>
          <a:bodyPr/>
          <a:lstStyle/>
          <a:p>
            <a:r>
              <a:rPr lang="en-US" dirty="0" smtClean="0"/>
              <a:t>3/28/2008</a:t>
            </a:r>
            <a:endParaRPr dirty="0"/>
          </a:p>
        </p:txBody>
      </p:sp>
      <p:sp>
        <p:nvSpPr>
          <p:cNvPr id="6" name="Footer Placeholder 5"/>
          <p:cNvSpPr>
            <a:spLocks noGrp="1"/>
          </p:cNvSpPr>
          <p:nvPr>
            <p:ph type="ftr" sz="quarter" idx="11"/>
          </p:nvPr>
        </p:nvSpPr>
        <p:spPr/>
        <p:txBody>
          <a:bodyPr/>
          <a:lstStyle/>
          <a:p>
            <a:r>
              <a:rPr lang="en-US" dirty="0" smtClean="0"/>
              <a:t>Knowledge Management</a:t>
            </a:r>
            <a:endParaRPr dirty="0"/>
          </a:p>
        </p:txBody>
      </p:sp>
      <p:sp>
        <p:nvSpPr>
          <p:cNvPr id="7" name="Slide Number Placeholder 6"/>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r>
              <a:rPr lang="en-US" dirty="0" smtClean="0"/>
              <a:t>3/28/2008</a:t>
            </a:r>
            <a:endParaRPr dirty="0"/>
          </a:p>
        </p:txBody>
      </p:sp>
      <p:sp>
        <p:nvSpPr>
          <p:cNvPr id="5" name="Footer Placeholder 4"/>
          <p:cNvSpPr>
            <a:spLocks noGrp="1"/>
          </p:cNvSpPr>
          <p:nvPr>
            <p:ph type="ftr" sz="quarter" idx="11"/>
          </p:nvPr>
        </p:nvSpPr>
        <p:spPr/>
        <p:txBody>
          <a:bodyPr/>
          <a:lstStyle/>
          <a:p>
            <a:r>
              <a:rPr lang="en-US" dirty="0" smtClean="0"/>
              <a:t>Knowledge Management</a:t>
            </a:r>
            <a:endParaRPr dirty="0"/>
          </a:p>
        </p:txBody>
      </p:sp>
      <p:sp>
        <p:nvSpPr>
          <p:cNvPr id="6" name="Slide Number Placeholder 5"/>
          <p:cNvSpPr>
            <a:spLocks noGrp="1"/>
          </p:cNvSpPr>
          <p:nvPr>
            <p:ph type="sldNum" sz="quarter" idx="12"/>
          </p:nvPr>
        </p:nvSpPr>
        <p:spPr/>
        <p:txBody>
          <a:bodyPr/>
          <a:lstStyle/>
          <a:p>
            <a:fld id="{DF28FB93-0A08-4E7D-8E63-9EFA29F1E093}" type="slidenum">
              <a:rPr/>
              <a:pPr/>
              <a:t>‹#›</a:t>
            </a:fld>
            <a:endParaRPr dirty="0"/>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10"/>
          <p:cNvGrpSpPr/>
          <p:nvPr/>
        </p:nvGrpSpPr>
        <p:grpSpPr>
          <a:xfrm>
            <a:off x="0" y="0"/>
            <a:ext cx="9144000" cy="6858000"/>
            <a:chOff x="-442912" y="457200"/>
            <a:chExt cx="9144000" cy="6858000"/>
          </a:xfrm>
        </p:grpSpPr>
        <p:sp>
          <p:nvSpPr>
            <p:cNvPr id="18" name="Rectangle 17"/>
            <p:cNvSpPr/>
            <p:nvPr/>
          </p:nvSpPr>
          <p:spPr>
            <a:xfrm>
              <a:off x="-442912" y="457200"/>
              <a:ext cx="9129712" cy="1676400"/>
            </a:xfrm>
            <a:prstGeom prst="rect">
              <a:avLst/>
            </a:prstGeom>
            <a:solidFill>
              <a:schemeClr val="accent3"/>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9" name="Rectangle 18"/>
            <p:cNvSpPr/>
            <p:nvPr/>
          </p:nvSpPr>
          <p:spPr>
            <a:xfrm>
              <a:off x="6872288" y="457200"/>
              <a:ext cx="18288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0" name="Rectangle 19"/>
            <p:cNvSpPr/>
            <p:nvPr/>
          </p:nvSpPr>
          <p:spPr>
            <a:xfrm>
              <a:off x="6872288" y="45720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21" name="Oval 20"/>
            <p:cNvSpPr/>
            <p:nvPr/>
          </p:nvSpPr>
          <p:spPr>
            <a:xfrm>
              <a:off x="7367588" y="8763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Vertical Title 1"/>
          <p:cNvSpPr>
            <a:spLocks noGrp="1"/>
          </p:cNvSpPr>
          <p:nvPr>
            <p:ph type="title" orient="vert"/>
          </p:nvPr>
        </p:nvSpPr>
        <p:spPr>
          <a:xfrm>
            <a:off x="7467600" y="2298700"/>
            <a:ext cx="1447800" cy="382746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533400" y="2286000"/>
            <a:ext cx="5943600" cy="3840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r>
              <a:rPr lang="en-US" dirty="0" smtClean="0"/>
              <a:t>3/28/2008</a:t>
            </a:r>
            <a:endParaRPr dirty="0"/>
          </a:p>
        </p:txBody>
      </p:sp>
      <p:sp>
        <p:nvSpPr>
          <p:cNvPr id="5" name="Footer Placeholder 4"/>
          <p:cNvSpPr>
            <a:spLocks noGrp="1"/>
          </p:cNvSpPr>
          <p:nvPr>
            <p:ph type="ftr" sz="quarter" idx="11"/>
          </p:nvPr>
        </p:nvSpPr>
        <p:spPr/>
        <p:txBody>
          <a:bodyPr/>
          <a:lstStyle/>
          <a:p>
            <a:r>
              <a:rPr lang="en-US" dirty="0" smtClean="0"/>
              <a:t>Knowledge Management</a:t>
            </a:r>
            <a:endParaRPr dirty="0"/>
          </a:p>
        </p:txBody>
      </p:sp>
      <p:sp>
        <p:nvSpPr>
          <p:cNvPr id="6" name="Slide Number Placeholder 5"/>
          <p:cNvSpPr>
            <a:spLocks noGrp="1"/>
          </p:cNvSpPr>
          <p:nvPr>
            <p:ph type="sldNum" sz="quarter" idx="12"/>
          </p:nvPr>
        </p:nvSpPr>
        <p:spPr>
          <a:xfrm>
            <a:off x="7848600" y="533400"/>
            <a:ext cx="762000" cy="609600"/>
          </a:xfrm>
        </p:spPr>
        <p:txBody>
          <a:bodyPr/>
          <a:lstStyle/>
          <a:p>
            <a:fld id="{DF28FB93-0A08-4E7D-8E63-9EFA29F1E093}" type="slidenum">
              <a:rPr/>
              <a:pPr/>
              <a:t>‹#›</a:t>
            </a:fld>
            <a:endParaRPr dirty="0"/>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 name="Group 11"/>
          <p:cNvGrpSpPr/>
          <p:nvPr/>
        </p:nvGrpSpPr>
        <p:grpSpPr>
          <a:xfrm>
            <a:off x="0" y="0"/>
            <a:ext cx="9144000" cy="6858000"/>
            <a:chOff x="0" y="0"/>
            <a:chExt cx="9144000" cy="6858000"/>
          </a:xfrm>
        </p:grpSpPr>
        <p:sp>
          <p:nvSpPr>
            <p:cNvPr id="7" name="Rectangle 6"/>
            <p:cNvSpPr/>
            <p:nvPr/>
          </p:nvSpPr>
          <p:spPr>
            <a:xfrm>
              <a:off x="457200" y="0"/>
              <a:ext cx="8686800" cy="1676400"/>
            </a:xfrm>
            <a:prstGeom prst="rect">
              <a:avLst/>
            </a:prstGeom>
            <a:solidFill>
              <a:schemeClr val="accent1"/>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8" name="Rectangle 7"/>
            <p:cNvSpPr/>
            <p:nvPr/>
          </p:nvSpPr>
          <p:spPr>
            <a:xfrm>
              <a:off x="0" y="0"/>
              <a:ext cx="18288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9" name="Rectangle 8"/>
            <p:cNvSpPr/>
            <p:nvPr/>
          </p:nvSpPr>
          <p:spPr>
            <a:xfrm>
              <a:off x="0" y="0"/>
              <a:ext cx="1828800" cy="167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1" name="Oval 10"/>
            <p:cNvSpPr/>
            <p:nvPr/>
          </p:nvSpPr>
          <p:spPr>
            <a:xfrm>
              <a:off x="495300" y="419100"/>
              <a:ext cx="838200" cy="8382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3" name="Text Placeholder 2"/>
          <p:cNvSpPr>
            <a:spLocks noGrp="1"/>
          </p:cNvSpPr>
          <p:nvPr>
            <p:ph type="body" idx="1"/>
          </p:nvPr>
        </p:nvSpPr>
        <p:spPr>
          <a:xfrm>
            <a:off x="2438400" y="2286000"/>
            <a:ext cx="6248400" cy="38401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Placeholder 1"/>
          <p:cNvSpPr>
            <a:spLocks noGrp="1"/>
          </p:cNvSpPr>
          <p:nvPr>
            <p:ph type="title"/>
          </p:nvPr>
        </p:nvSpPr>
        <p:spPr>
          <a:xfrm>
            <a:off x="2438400" y="228600"/>
            <a:ext cx="6248400" cy="1143000"/>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4" name="Date Placeholder 3"/>
          <p:cNvSpPr>
            <a:spLocks noGrp="1"/>
          </p:cNvSpPr>
          <p:nvPr>
            <p:ph type="dt" sz="half" idx="2"/>
          </p:nvPr>
        </p:nvSpPr>
        <p:spPr>
          <a:xfrm>
            <a:off x="6553200" y="6351494"/>
            <a:ext cx="2133600" cy="365125"/>
          </a:xfrm>
          <a:prstGeom prst="rect">
            <a:avLst/>
          </a:prstGeom>
        </p:spPr>
        <p:txBody>
          <a:bodyPr vert="horz" lIns="91440" tIns="45720" rIns="91440" bIns="45720" rtlCol="0" anchor="ctr"/>
          <a:lstStyle>
            <a:lvl1pPr algn="r">
              <a:defRPr sz="900" cap="small" baseline="0">
                <a:solidFill>
                  <a:schemeClr val="tx1"/>
                </a:solidFill>
                <a:latin typeface="+mj-lt"/>
              </a:defRPr>
            </a:lvl1pPr>
          </a:lstStyle>
          <a:p>
            <a:r>
              <a:rPr lang="en-US" dirty="0" smtClean="0"/>
              <a:t>3/28/2008</a:t>
            </a:r>
            <a:endParaRPr dirty="0"/>
          </a:p>
        </p:txBody>
      </p:sp>
      <p:sp>
        <p:nvSpPr>
          <p:cNvPr id="5" name="Footer Placeholder 4"/>
          <p:cNvSpPr>
            <a:spLocks noGrp="1"/>
          </p:cNvSpPr>
          <p:nvPr>
            <p:ph type="ftr" sz="quarter" idx="3"/>
          </p:nvPr>
        </p:nvSpPr>
        <p:spPr>
          <a:xfrm>
            <a:off x="2438400" y="6356350"/>
            <a:ext cx="2895600" cy="365125"/>
          </a:xfrm>
          <a:prstGeom prst="rect">
            <a:avLst/>
          </a:prstGeom>
        </p:spPr>
        <p:txBody>
          <a:bodyPr vert="horz" lIns="91440" tIns="45720" rIns="91440" bIns="45720" rtlCol="0" anchor="ctr"/>
          <a:lstStyle>
            <a:lvl1pPr algn="l">
              <a:defRPr sz="900" cap="small" baseline="0">
                <a:solidFill>
                  <a:schemeClr val="tx1"/>
                </a:solidFill>
                <a:latin typeface="+mj-lt"/>
              </a:defRPr>
            </a:lvl1pPr>
          </a:lstStyle>
          <a:p>
            <a:r>
              <a:rPr lang="en-US" dirty="0" smtClean="0"/>
              <a:t>Knowledge Management</a:t>
            </a:r>
            <a:endParaRPr dirty="0"/>
          </a:p>
        </p:txBody>
      </p:sp>
      <p:sp>
        <p:nvSpPr>
          <p:cNvPr id="6" name="Slide Number Placeholder 5"/>
          <p:cNvSpPr>
            <a:spLocks noGrp="1"/>
          </p:cNvSpPr>
          <p:nvPr>
            <p:ph type="sldNum" sz="quarter" idx="4"/>
          </p:nvPr>
        </p:nvSpPr>
        <p:spPr>
          <a:xfrm>
            <a:off x="533400" y="533400"/>
            <a:ext cx="762000" cy="609600"/>
          </a:xfrm>
          <a:prstGeom prst="rect">
            <a:avLst/>
          </a:prstGeom>
        </p:spPr>
        <p:txBody>
          <a:bodyPr vert="horz" lIns="91440" tIns="45720" rIns="91440" bIns="45720" rtlCol="0" anchor="ctr"/>
          <a:lstStyle>
            <a:lvl1pPr algn="ctr">
              <a:defRPr sz="1600" cap="small" baseline="0">
                <a:solidFill>
                  <a:schemeClr val="tx1"/>
                </a:solidFill>
                <a:latin typeface="+mj-lt"/>
              </a:defRPr>
            </a:lvl1pPr>
          </a:lstStyle>
          <a:p>
            <a:fld id="{DF28FB93-0A08-4E7D-8E63-9EFA29F1E093}" type="slidenum">
              <a:rPr/>
              <a:pPr/>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zoom/>
  </p:transition>
  <p:hf hdr="0" dt="0"/>
  <p:txStyles>
    <p:titleStyle>
      <a:lvl1pPr algn="r" defTabSz="914400" rtl="0" eaLnBrk="1" latinLnBrk="0" hangingPunct="1">
        <a:spcBef>
          <a:spcPct val="0"/>
        </a:spcBef>
        <a:buNone/>
        <a:defRPr sz="4400" kern="1200" cap="small" spc="200" baseline="0">
          <a:solidFill>
            <a:schemeClr val="tx1"/>
          </a:solidFill>
          <a:latin typeface="+mj-lt"/>
          <a:ea typeface="+mj-ea"/>
          <a:cs typeface="+mj-cs"/>
        </a:defRPr>
      </a:lvl1pPr>
    </p:titleStyle>
    <p:bodyStyle>
      <a:lvl1pPr marL="457200" indent="-457200" algn="l" defTabSz="914400" rtl="0" eaLnBrk="1" latinLnBrk="0" hangingPunct="1">
        <a:spcBef>
          <a:spcPts val="1800"/>
        </a:spcBef>
        <a:buClr>
          <a:schemeClr val="accent1"/>
        </a:buClr>
        <a:buSzPct val="80000"/>
        <a:buFont typeface="Wingdings" pitchFamily="2" charset="2"/>
        <a:buChar char=""/>
        <a:defRPr sz="2200" kern="1200">
          <a:solidFill>
            <a:schemeClr val="tx1"/>
          </a:solidFill>
          <a:latin typeface="+mn-lt"/>
          <a:ea typeface="+mn-ea"/>
          <a:cs typeface="+mn-cs"/>
        </a:defRPr>
      </a:lvl1pPr>
      <a:lvl2pPr marL="914400" indent="-457200" algn="l" defTabSz="914400" rtl="0" eaLnBrk="1" latinLnBrk="0" hangingPunct="1">
        <a:spcBef>
          <a:spcPts val="1800"/>
        </a:spcBef>
        <a:buClr>
          <a:schemeClr val="accent2"/>
        </a:buClr>
        <a:buSzPct val="80000"/>
        <a:buFont typeface="Wingdings" pitchFamily="2" charset="2"/>
        <a:buChar char=""/>
        <a:defRPr sz="2000" kern="1200">
          <a:solidFill>
            <a:schemeClr val="tx1"/>
          </a:solidFill>
          <a:latin typeface="+mn-lt"/>
          <a:ea typeface="+mn-ea"/>
          <a:cs typeface="+mn-cs"/>
        </a:defRPr>
      </a:lvl2pPr>
      <a:lvl3pPr marL="1371600" indent="-457200" algn="l" defTabSz="914400" rtl="0" eaLnBrk="1" latinLnBrk="0" hangingPunct="1">
        <a:spcBef>
          <a:spcPts val="1200"/>
        </a:spcBef>
        <a:buClr>
          <a:schemeClr val="accent3"/>
        </a:buClr>
        <a:buSzPct val="80000"/>
        <a:buFont typeface="Wingdings" pitchFamily="2" charset="2"/>
        <a:buChar char=""/>
        <a:defRPr sz="1800" kern="1200">
          <a:solidFill>
            <a:schemeClr val="tx1"/>
          </a:solidFill>
          <a:latin typeface="+mn-lt"/>
          <a:ea typeface="+mn-ea"/>
          <a:cs typeface="+mn-cs"/>
        </a:defRPr>
      </a:lvl3pPr>
      <a:lvl4pPr marL="1828800" indent="-457200" algn="l" defTabSz="914400" rtl="0" eaLnBrk="1" latinLnBrk="0" hangingPunct="1">
        <a:spcBef>
          <a:spcPts val="1200"/>
        </a:spcBef>
        <a:buClr>
          <a:schemeClr val="accent4"/>
        </a:buClr>
        <a:buSzPct val="80000"/>
        <a:buFont typeface="Wingdings" pitchFamily="2" charset="2"/>
        <a:buChar char=""/>
        <a:defRPr sz="1600" kern="1200">
          <a:solidFill>
            <a:schemeClr val="tx1"/>
          </a:solidFill>
          <a:latin typeface="+mn-lt"/>
          <a:ea typeface="+mn-ea"/>
          <a:cs typeface="+mn-cs"/>
        </a:defRPr>
      </a:lvl4pPr>
      <a:lvl5pPr marL="2286000" indent="-457200" algn="l" defTabSz="914400" rtl="0" eaLnBrk="1" latinLnBrk="0" hangingPunct="1">
        <a:spcBef>
          <a:spcPts val="1200"/>
        </a:spcBef>
        <a:buClr>
          <a:schemeClr val="accent5"/>
        </a:buClr>
        <a:buSzPct val="80000"/>
        <a:buFont typeface="Wingdings" pitchFamily="2" charset="2"/>
        <a:buChar char=""/>
        <a:defRPr sz="1600" kern="1200">
          <a:solidFill>
            <a:schemeClr val="tx1"/>
          </a:solidFill>
          <a:latin typeface="+mn-lt"/>
          <a:ea typeface="+mn-ea"/>
          <a:cs typeface="+mn-cs"/>
        </a:defRPr>
      </a:lvl5pPr>
      <a:lvl6pPr marL="2743200" indent="-457200" algn="l" defTabSz="914400" rtl="0" eaLnBrk="1" latinLnBrk="0" hangingPunct="1">
        <a:spcBef>
          <a:spcPts val="1200"/>
        </a:spcBef>
        <a:buClr>
          <a:schemeClr val="accent6"/>
        </a:buClr>
        <a:buSzPct val="90000"/>
        <a:buFont typeface="Wingdings" pitchFamily="2" charset="2"/>
        <a:buChar char=""/>
        <a:defRPr sz="1600" kern="1200">
          <a:solidFill>
            <a:schemeClr val="tx1"/>
          </a:solidFill>
          <a:latin typeface="+mn-lt"/>
          <a:ea typeface="+mn-ea"/>
          <a:cs typeface="+mn-cs"/>
        </a:defRPr>
      </a:lvl6pPr>
      <a:lvl7pPr marL="3200400" indent="-457200" algn="l" defTabSz="914400" rtl="0" eaLnBrk="1" latinLnBrk="0" hangingPunct="1">
        <a:spcBef>
          <a:spcPts val="1200"/>
        </a:spcBef>
        <a:buClr>
          <a:schemeClr val="accent1"/>
        </a:buClr>
        <a:buSzPct val="70000"/>
        <a:buFont typeface="Wingdings" pitchFamily="2" charset="2"/>
        <a:buChar char="¢"/>
        <a:defRPr sz="1600" kern="1200" baseline="0">
          <a:solidFill>
            <a:schemeClr val="tx1"/>
          </a:solidFill>
          <a:latin typeface="+mn-lt"/>
          <a:ea typeface="+mn-ea"/>
          <a:cs typeface="+mn-cs"/>
        </a:defRPr>
      </a:lvl7pPr>
      <a:lvl8pPr marL="3657600" indent="-457200" algn="l" defTabSz="914400" rtl="0" eaLnBrk="1" latinLnBrk="0" hangingPunct="1">
        <a:spcBef>
          <a:spcPts val="1200"/>
        </a:spcBef>
        <a:buClr>
          <a:schemeClr val="accent3"/>
        </a:buClr>
        <a:buFont typeface="Courier New" pitchFamily="49" charset="0"/>
        <a:buChar char="o"/>
        <a:defRPr sz="1600" kern="1200" baseline="0">
          <a:solidFill>
            <a:schemeClr val="tx1"/>
          </a:solidFill>
          <a:latin typeface="+mn-lt"/>
          <a:ea typeface="+mn-ea"/>
          <a:cs typeface="+mn-cs"/>
        </a:defRPr>
      </a:lvl8pPr>
      <a:lvl9pPr marL="4114800" indent="-457200" algn="l" defTabSz="914400" rtl="0" eaLnBrk="1" latinLnBrk="0" hangingPunct="1">
        <a:spcBef>
          <a:spcPts val="1200"/>
        </a:spcBef>
        <a:buClr>
          <a:schemeClr val="accent5"/>
        </a:buClr>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F28FB93-0A08-4E7D-8E63-9EFA29F1E093}" type="slidenum">
              <a:rPr lang="en-US" smtClean="0"/>
              <a:pPr/>
              <a:t>1</a:t>
            </a:fld>
            <a:endParaRPr lang="en-US" dirty="0"/>
          </a:p>
        </p:txBody>
      </p:sp>
      <p:sp>
        <p:nvSpPr>
          <p:cNvPr id="6" name="AutoShape 2"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4"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4" descr="Kết quả hình ảnh cho dấu chấm hỏi đẹ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4" name="AutoShape 6" descr="Kết quả hình ảnh cho dấu chấm hỏi đẹp"/>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3" name="Picture 11" descr="C:\Users\ADMIN\Searches\Pictures\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 y="7938"/>
            <a:ext cx="1859093" cy="172174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1844667" y="228600"/>
            <a:ext cx="7337432" cy="1143000"/>
          </a:xfrm>
        </p:spPr>
        <p:txBody>
          <a:bodyPr>
            <a:normAutofit/>
          </a:bodyPr>
          <a:lstStyle/>
          <a:p>
            <a:r>
              <a:rPr lang="en-US" sz="2200" b="1" dirty="0" smtClean="0">
                <a:solidFill>
                  <a:schemeClr val="bg1"/>
                </a:solidFill>
                <a:latin typeface="Times New Roman" pitchFamily="18" charset="0"/>
                <a:cs typeface="Times New Roman" pitchFamily="18" charset="0"/>
              </a:rPr>
              <a:t>CAO ĐẲNG LÝ TỰ TRỌNG TP. HỒ CHÍ MINH</a:t>
            </a:r>
            <a:endParaRPr lang="en-US" sz="2200" dirty="0"/>
          </a:p>
        </p:txBody>
      </p:sp>
      <p:sp>
        <p:nvSpPr>
          <p:cNvPr id="2" name="AutoShape 4" descr="Káº¿t quáº£ hÃ¬nh áº£nh cho káº¿ toÃ¡n quáº£n trá»"/>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AutoShape 6" descr="Káº¿t quáº£ hÃ¬nh áº£nh cho káº¿ toÃ¡n quáº£n trá»"/>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2" descr="Káº¿t quáº£ hÃ¬nh áº£nh cho welcome"/>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2" name="AutoShape 4" descr="Káº¿t quáº£ hÃ¬nh áº£nh cho welcome"/>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5" name="AutoShape 8" descr="Káº¿t quáº£ hÃ¬nh áº£nh cho welcome"/>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1" name="AutoShape 10" descr="Káº¿t quáº£ hÃ¬nh áº£nh cho welcome"/>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2" name="AutoShape 12" descr="Káº¿t quáº£ hÃ¬nh áº£nh cho welcome"/>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38" name="Picture 14" descr="Káº¿t quáº£ hÃ¬nh áº£nh cho welco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729678"/>
            <a:ext cx="9134274" cy="5138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12487"/>
      </p:ext>
    </p:extLst>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F28FB93-0A08-4E7D-8E63-9EFA29F1E093}" type="slidenum">
              <a:rPr lang="en-US" smtClean="0"/>
              <a:pPr/>
              <a:t>2</a:t>
            </a:fld>
            <a:endParaRPr lang="en-US" dirty="0"/>
          </a:p>
        </p:txBody>
      </p:sp>
      <p:sp>
        <p:nvSpPr>
          <p:cNvPr id="6" name="AutoShape 2"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4"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4" descr="Kết quả hình ảnh cho dấu chấm hỏi đẹ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6" descr="Kết quả hình ảnh cho dấu chấm hỏi đẹp"/>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1" descr="C:\Users\ADMIN\Searches\Pictures\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 y="7938"/>
            <a:ext cx="1859093" cy="172174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1844667" y="228600"/>
            <a:ext cx="7337432" cy="1143000"/>
          </a:xfrm>
        </p:spPr>
        <p:txBody>
          <a:bodyPr>
            <a:normAutofit/>
          </a:bodyPr>
          <a:lstStyle/>
          <a:p>
            <a:r>
              <a:rPr lang="en-US" sz="2200" b="1" dirty="0" smtClean="0">
                <a:solidFill>
                  <a:schemeClr val="bg1"/>
                </a:solidFill>
                <a:latin typeface="Times New Roman" pitchFamily="18" charset="0"/>
                <a:cs typeface="Times New Roman" pitchFamily="18" charset="0"/>
              </a:rPr>
              <a:t>CAO ĐẲNG LÝ TỰ TRỌNG TP. HỒ CHÍ MINH</a:t>
            </a:r>
            <a:endParaRPr lang="en-US" sz="2200" dirty="0"/>
          </a:p>
        </p:txBody>
      </p:sp>
      <p:sp>
        <p:nvSpPr>
          <p:cNvPr id="2" name="AutoShape 4" descr="Káº¿t quáº£ hÃ¬nh áº£nh cho káº¿ toÃ¡n quáº£n trá»"/>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Káº¿t quáº£ hÃ¬nh áº£nh cho káº¿ toÃ¡n quáº£n trá»"/>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Káº¿t quáº£ hÃ¬nh áº£nh cho welcome"/>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4" descr="Káº¿t quáº£ hÃ¬nh áº£nh cho welcome"/>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AutoShape 8" descr="Káº¿t quáº£ hÃ¬nh áº£nh cho welcome"/>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AutoShape 10" descr="Káº¿t quáº£ hÃ¬nh áº£nh cho welcome"/>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AutoShape 12" descr="Káº¿t quáº£ hÃ¬nh áº£nh cho welcome"/>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2" descr="Káº¿t quáº£ hÃ¬nh áº£nh cho management accounting"/>
          <p:cNvSpPr>
            <a:spLocks noChangeAspect="1" noChangeArrowheads="1"/>
          </p:cNvSpPr>
          <p:nvPr/>
        </p:nvSpPr>
        <p:spPr bwMode="auto">
          <a:xfrm>
            <a:off x="1831975" y="1531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4" descr="Káº¿t quáº£ hÃ¬nh áº£nh cho management accounting"/>
          <p:cNvSpPr>
            <a:spLocks noChangeAspect="1" noChangeArrowheads="1"/>
          </p:cNvSpPr>
          <p:nvPr/>
        </p:nvSpPr>
        <p:spPr bwMode="auto">
          <a:xfrm>
            <a:off x="1984375" y="1684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7" name="Picture 5" descr="C:\Users\User\Documents\Management-Account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28" y="1729679"/>
            <a:ext cx="1811847" cy="1851722"/>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Káº¿t quáº£ hÃ¬nh áº£nh cho management account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80" y="5410200"/>
            <a:ext cx="1859093" cy="1447800"/>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Káº¿t quáº£ hÃ¬nh áº£nh cho management account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3601529"/>
            <a:ext cx="1862137" cy="196445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Káº¿t quáº£ hÃ¬nh áº£nh cho káº¿ toÃ¡n quáº£n trá»"/>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8131" y="2136339"/>
            <a:ext cx="2675741" cy="3760363"/>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2286000" y="2136339"/>
            <a:ext cx="4572000" cy="3539430"/>
          </a:xfrm>
          <a:prstGeom prst="rect">
            <a:avLst/>
          </a:prstGeom>
        </p:spPr>
        <p:txBody>
          <a:bodyPr>
            <a:spAutoFit/>
          </a:bodyPr>
          <a:lstStyle/>
          <a:p>
            <a:pPr marL="285750" indent="-285750">
              <a:buFont typeface="Arial" panose="020B0604020202020204" pitchFamily="34" charset="0"/>
              <a:buChar char="•"/>
            </a:pPr>
            <a:r>
              <a:rPr lang="en-US" sz="3200" dirty="0" err="1">
                <a:solidFill>
                  <a:schemeClr val="tx2">
                    <a:lumMod val="75000"/>
                  </a:schemeClr>
                </a:solidFill>
                <a:latin typeface="Times New Roman" panose="02020603050405020304" pitchFamily="18" charset="0"/>
                <a:cs typeface="Times New Roman" panose="02020603050405020304" pitchFamily="18" charset="0"/>
              </a:rPr>
              <a:t>Giáo</a:t>
            </a:r>
            <a:r>
              <a:rPr lang="en-US" sz="3200" dirty="0">
                <a:solidFill>
                  <a:schemeClr val="tx2">
                    <a:lumMod val="75000"/>
                  </a:schemeClr>
                </a:solidFill>
                <a:latin typeface="Times New Roman" panose="02020603050405020304" pitchFamily="18" charset="0"/>
                <a:cs typeface="Times New Roman" panose="02020603050405020304" pitchFamily="18" charset="0"/>
              </a:rPr>
              <a:t> </a:t>
            </a:r>
            <a:r>
              <a:rPr lang="en-US" sz="3200" dirty="0" err="1">
                <a:solidFill>
                  <a:schemeClr val="tx2">
                    <a:lumMod val="75000"/>
                  </a:schemeClr>
                </a:solidFill>
                <a:latin typeface="Times New Roman" panose="02020603050405020304" pitchFamily="18" charset="0"/>
                <a:cs typeface="Times New Roman" panose="02020603050405020304" pitchFamily="18" charset="0"/>
              </a:rPr>
              <a:t>trình</a:t>
            </a:r>
            <a:r>
              <a:rPr lang="en-US" sz="3200" dirty="0">
                <a:solidFill>
                  <a:schemeClr val="tx2">
                    <a:lumMod val="75000"/>
                  </a:schemeClr>
                </a:solidFill>
                <a:latin typeface="Times New Roman" panose="02020603050405020304" pitchFamily="18" charset="0"/>
                <a:cs typeface="Times New Roman" panose="02020603050405020304" pitchFamily="18" charset="0"/>
              </a:rPr>
              <a:t> </a:t>
            </a:r>
            <a:r>
              <a:rPr lang="en-US" sz="3200" dirty="0" err="1">
                <a:solidFill>
                  <a:schemeClr val="tx2">
                    <a:lumMod val="75000"/>
                  </a:schemeClr>
                </a:solidFill>
                <a:latin typeface="Times New Roman" panose="02020603050405020304" pitchFamily="18" charset="0"/>
                <a:cs typeface="Times New Roman" panose="02020603050405020304" pitchFamily="18" charset="0"/>
              </a:rPr>
              <a:t>chính</a:t>
            </a:r>
            <a:r>
              <a:rPr lang="en-US" sz="3200" dirty="0">
                <a:solidFill>
                  <a:schemeClr val="tx2">
                    <a:lumMod val="75000"/>
                  </a:schemeClr>
                </a:solidFill>
                <a:latin typeface="Times New Roman" panose="02020603050405020304" pitchFamily="18" charset="0"/>
                <a:cs typeface="Times New Roman" panose="02020603050405020304" pitchFamily="18" charset="0"/>
              </a:rPr>
              <a:t>:</a:t>
            </a:r>
          </a:p>
          <a:p>
            <a:r>
              <a:rPr lang="en-US" sz="3200" dirty="0">
                <a:solidFill>
                  <a:schemeClr val="tx2">
                    <a:lumMod val="75000"/>
                  </a:schemeClr>
                </a:solidFill>
                <a:latin typeface="Times New Roman" panose="02020603050405020304" pitchFamily="18" charset="0"/>
                <a:cs typeface="Times New Roman" panose="02020603050405020304" pitchFamily="18" charset="0"/>
              </a:rPr>
              <a:t>1.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Kế</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toán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quản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trị</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 TS.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Đoàn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Ngọc</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Quế</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chủ</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biên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a:t>
            </a:r>
          </a:p>
          <a:p>
            <a:pPr marL="285750" indent="-285750">
              <a:buFont typeface="Arial" pitchFamily="34" charset="0"/>
              <a:buChar char="•"/>
            </a:pP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Tham</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a:solidFill>
                  <a:schemeClr val="tx2">
                    <a:lumMod val="75000"/>
                  </a:schemeClr>
                </a:solidFill>
                <a:latin typeface="Times New Roman" panose="02020603050405020304" pitchFamily="18" charset="0"/>
                <a:cs typeface="Times New Roman" panose="02020603050405020304" pitchFamily="18" charset="0"/>
              </a:rPr>
              <a:t>khảo</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a:t>
            </a:r>
          </a:p>
          <a:p>
            <a:r>
              <a:rPr lang="en-US" sz="3200" dirty="0" smtClean="0">
                <a:solidFill>
                  <a:schemeClr val="tx2">
                    <a:lumMod val="75000"/>
                  </a:schemeClr>
                </a:solidFill>
                <a:latin typeface="Times New Roman" panose="02020603050405020304" pitchFamily="18" charset="0"/>
                <a:cs typeface="Times New Roman" panose="02020603050405020304" pitchFamily="18" charset="0"/>
              </a:rPr>
              <a:t>1.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Kế</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toán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quản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trị</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 TS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Phan</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Đức</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3200" dirty="0" err="1" smtClean="0">
                <a:solidFill>
                  <a:schemeClr val="tx2">
                    <a:lumMod val="75000"/>
                  </a:schemeClr>
                </a:solidFill>
                <a:latin typeface="Times New Roman" panose="02020603050405020304" pitchFamily="18" charset="0"/>
                <a:cs typeface="Times New Roman" panose="02020603050405020304" pitchFamily="18" charset="0"/>
              </a:rPr>
              <a:t>Dũng</a:t>
            </a:r>
            <a:endParaRPr lang="en-US" sz="3200"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9668459"/>
      </p:ext>
    </p:extLst>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8800" y="1752600"/>
            <a:ext cx="7391400" cy="5105400"/>
          </a:xfrm>
        </p:spPr>
        <p:txBody>
          <a:bodyPr>
            <a:noAutofit/>
          </a:bodyPr>
          <a:lstStyle/>
          <a:p>
            <a:pPr marL="0" indent="0">
              <a:lnSpc>
                <a:spcPts val="2000"/>
              </a:lnSpc>
              <a:spcBef>
                <a:spcPts val="0"/>
              </a:spcBef>
              <a:buNone/>
            </a:pPr>
            <a:r>
              <a:rPr lang="en-US" sz="2350" b="1" i="1">
                <a:solidFill>
                  <a:schemeClr val="tx1">
                    <a:lumMod val="25000"/>
                  </a:schemeClr>
                </a:solidFill>
                <a:latin typeface="Arial" panose="020B0604020202020204" pitchFamily="34" charset="0"/>
                <a:cs typeface="Arial" panose="020B0604020202020204" pitchFamily="34" charset="0"/>
              </a:rPr>
              <a:t>- Về kiến thức</a:t>
            </a:r>
            <a:endParaRPr lang="en-US" sz="2350" i="1">
              <a:solidFill>
                <a:schemeClr val="tx1">
                  <a:lumMod val="25000"/>
                </a:schemeClr>
              </a:solidFill>
              <a:latin typeface="Arial" panose="020B0604020202020204" pitchFamily="34" charset="0"/>
              <a:cs typeface="Arial" panose="020B0604020202020204" pitchFamily="34" charset="0"/>
            </a:endParaRPr>
          </a:p>
          <a:p>
            <a:pPr marL="0" lvl="0" indent="0">
              <a:lnSpc>
                <a:spcPts val="2000"/>
              </a:lnSpc>
              <a:spcBef>
                <a:spcPts val="0"/>
              </a:spcBef>
              <a:buNone/>
            </a:pPr>
            <a:r>
              <a:rPr lang="en-US" sz="2350" smtClean="0">
                <a:solidFill>
                  <a:schemeClr val="tx1">
                    <a:lumMod val="25000"/>
                  </a:schemeClr>
                </a:solidFill>
                <a:latin typeface="Arial" panose="020B0604020202020204" pitchFamily="34" charset="0"/>
                <a:cs typeface="Arial" panose="020B0604020202020204" pitchFamily="34" charset="0"/>
              </a:rPr>
              <a:t>+ Giải </a:t>
            </a:r>
            <a:r>
              <a:rPr lang="en-US" sz="2350">
                <a:solidFill>
                  <a:schemeClr val="tx1">
                    <a:lumMod val="25000"/>
                  </a:schemeClr>
                </a:solidFill>
                <a:latin typeface="Arial" panose="020B0604020202020204" pitchFamily="34" charset="0"/>
                <a:cs typeface="Arial" panose="020B0604020202020204" pitchFamily="34" charset="0"/>
              </a:rPr>
              <a:t>thích được chức năng quản lý trong một tổ chức</a:t>
            </a:r>
          </a:p>
          <a:p>
            <a:pPr marL="0" lvl="0" indent="0">
              <a:lnSpc>
                <a:spcPts val="2000"/>
              </a:lnSpc>
              <a:spcBef>
                <a:spcPts val="0"/>
              </a:spcBef>
              <a:buNone/>
            </a:pPr>
            <a:r>
              <a:rPr lang="en-US" sz="2350" smtClean="0">
                <a:solidFill>
                  <a:schemeClr val="tx1">
                    <a:lumMod val="25000"/>
                  </a:schemeClr>
                </a:solidFill>
                <a:latin typeface="Arial" panose="020B0604020202020204" pitchFamily="34" charset="0"/>
                <a:cs typeface="Arial" panose="020B0604020202020204" pitchFamily="34" charset="0"/>
              </a:rPr>
              <a:t>+ Hiểu </a:t>
            </a:r>
            <a:r>
              <a:rPr lang="en-US" sz="2350">
                <a:solidFill>
                  <a:schemeClr val="tx1">
                    <a:lumMod val="25000"/>
                  </a:schemeClr>
                </a:solidFill>
                <a:latin typeface="Arial" panose="020B0604020202020204" pitchFamily="34" charset="0"/>
                <a:cs typeface="Arial" panose="020B0604020202020204" pitchFamily="34" charset="0"/>
              </a:rPr>
              <a:t>được mục tiêu của kế toán quản trị</a:t>
            </a:r>
          </a:p>
          <a:p>
            <a:pPr marL="0" lvl="0" indent="0">
              <a:lnSpc>
                <a:spcPts val="2000"/>
              </a:lnSpc>
              <a:spcBef>
                <a:spcPts val="0"/>
              </a:spcBef>
              <a:buNone/>
            </a:pPr>
            <a:r>
              <a:rPr lang="en-US" sz="2350" smtClean="0">
                <a:solidFill>
                  <a:schemeClr val="tx1">
                    <a:lumMod val="25000"/>
                  </a:schemeClr>
                </a:solidFill>
                <a:latin typeface="Arial" panose="020B0604020202020204" pitchFamily="34" charset="0"/>
                <a:cs typeface="Arial" panose="020B0604020202020204" pitchFamily="34" charset="0"/>
              </a:rPr>
              <a:t>+ Giải </a:t>
            </a:r>
            <a:r>
              <a:rPr lang="en-US" sz="2350">
                <a:solidFill>
                  <a:schemeClr val="tx1">
                    <a:lumMod val="25000"/>
                  </a:schemeClr>
                </a:solidFill>
                <a:latin typeface="Arial" panose="020B0604020202020204" pitchFamily="34" charset="0"/>
                <a:cs typeface="Arial" panose="020B0604020202020204" pitchFamily="34" charset="0"/>
              </a:rPr>
              <a:t>thích bản chất của kế toán quản trị là hệ thống thông tin phục vụ cho quyết định của nhà quản lý</a:t>
            </a:r>
          </a:p>
          <a:p>
            <a:pPr marL="0" lvl="0" indent="0">
              <a:lnSpc>
                <a:spcPts val="2000"/>
              </a:lnSpc>
              <a:spcBef>
                <a:spcPts val="0"/>
              </a:spcBef>
              <a:buNone/>
            </a:pPr>
            <a:r>
              <a:rPr lang="en-US" sz="2350" smtClean="0">
                <a:solidFill>
                  <a:schemeClr val="tx1">
                    <a:lumMod val="25000"/>
                  </a:schemeClr>
                </a:solidFill>
                <a:latin typeface="Arial" panose="020B0604020202020204" pitchFamily="34" charset="0"/>
                <a:cs typeface="Arial" panose="020B0604020202020204" pitchFamily="34" charset="0"/>
              </a:rPr>
              <a:t>+ Nêu </a:t>
            </a:r>
            <a:r>
              <a:rPr lang="en-US" sz="2350">
                <a:solidFill>
                  <a:schemeClr val="tx1">
                    <a:lumMod val="25000"/>
                  </a:schemeClr>
                </a:solidFill>
                <a:latin typeface="Arial" panose="020B0604020202020204" pitchFamily="34" charset="0"/>
                <a:cs typeface="Arial" panose="020B0604020202020204" pitchFamily="34" charset="0"/>
              </a:rPr>
              <a:t>các khác biệt giữa kế toán quản trị và kế toán tài chính.</a:t>
            </a:r>
          </a:p>
          <a:p>
            <a:pPr marL="0" indent="0">
              <a:lnSpc>
                <a:spcPts val="2300"/>
              </a:lnSpc>
              <a:spcBef>
                <a:spcPts val="0"/>
              </a:spcBef>
              <a:buNone/>
            </a:pPr>
            <a:r>
              <a:rPr lang="en-US" sz="2350" b="1" i="1">
                <a:solidFill>
                  <a:schemeClr val="tx1">
                    <a:lumMod val="25000"/>
                  </a:schemeClr>
                </a:solidFill>
                <a:latin typeface="Arial" panose="020B0604020202020204" pitchFamily="34" charset="0"/>
                <a:cs typeface="Arial" panose="020B0604020202020204" pitchFamily="34" charset="0"/>
              </a:rPr>
              <a:t>- Về kỹ năng</a:t>
            </a:r>
            <a:endParaRPr lang="en-US" sz="2350" i="1">
              <a:solidFill>
                <a:schemeClr val="tx1">
                  <a:lumMod val="25000"/>
                </a:schemeClr>
              </a:solidFill>
              <a:latin typeface="Arial" panose="020B0604020202020204" pitchFamily="34" charset="0"/>
              <a:cs typeface="Arial" panose="020B0604020202020204" pitchFamily="34" charset="0"/>
            </a:endParaRPr>
          </a:p>
          <a:p>
            <a:pPr marL="0" indent="0">
              <a:lnSpc>
                <a:spcPts val="2000"/>
              </a:lnSpc>
              <a:spcBef>
                <a:spcPts val="0"/>
              </a:spcBef>
              <a:buNone/>
            </a:pPr>
            <a:r>
              <a:rPr lang="en-US" sz="2350">
                <a:solidFill>
                  <a:schemeClr val="tx1">
                    <a:lumMod val="25000"/>
                  </a:schemeClr>
                </a:solidFill>
                <a:latin typeface="Arial" panose="020B0604020202020204" pitchFamily="34" charset="0"/>
                <a:cs typeface="Arial" panose="020B0604020202020204" pitchFamily="34" charset="0"/>
              </a:rPr>
              <a:t>+ Phân biệt được các chức năng của nhà quản trị</a:t>
            </a:r>
          </a:p>
          <a:p>
            <a:pPr marL="0" indent="0">
              <a:lnSpc>
                <a:spcPts val="2000"/>
              </a:lnSpc>
              <a:spcBef>
                <a:spcPts val="0"/>
              </a:spcBef>
              <a:buNone/>
            </a:pPr>
            <a:r>
              <a:rPr lang="en-US" sz="2350">
                <a:solidFill>
                  <a:schemeClr val="tx1">
                    <a:lumMod val="25000"/>
                  </a:schemeClr>
                </a:solidFill>
                <a:latin typeface="Arial" panose="020B0604020202020204" pitchFamily="34" charset="0"/>
                <a:cs typeface="Arial" panose="020B0604020202020204" pitchFamily="34" charset="0"/>
              </a:rPr>
              <a:t>+ Nhận biết, phân biệt rõ công việc của giữa kế toán quản trị và kế toán tài chính.</a:t>
            </a:r>
          </a:p>
          <a:p>
            <a:pPr marL="0" indent="0">
              <a:lnSpc>
                <a:spcPts val="2000"/>
              </a:lnSpc>
              <a:spcBef>
                <a:spcPts val="0"/>
              </a:spcBef>
              <a:buNone/>
            </a:pPr>
            <a:r>
              <a:rPr lang="en-US" sz="2350" b="1" i="1">
                <a:solidFill>
                  <a:schemeClr val="tx1">
                    <a:lumMod val="25000"/>
                  </a:schemeClr>
                </a:solidFill>
                <a:latin typeface="Arial" panose="020B0604020202020204" pitchFamily="34" charset="0"/>
                <a:cs typeface="Arial" panose="020B0604020202020204" pitchFamily="34" charset="0"/>
              </a:rPr>
              <a:t>- Về thái độ</a:t>
            </a:r>
            <a:endParaRPr lang="en-US" sz="2350" i="1">
              <a:solidFill>
                <a:schemeClr val="tx1">
                  <a:lumMod val="25000"/>
                </a:schemeClr>
              </a:solidFill>
              <a:latin typeface="Arial" panose="020B0604020202020204" pitchFamily="34" charset="0"/>
              <a:cs typeface="Arial" panose="020B0604020202020204" pitchFamily="34" charset="0"/>
            </a:endParaRPr>
          </a:p>
          <a:p>
            <a:pPr marL="0" indent="0">
              <a:lnSpc>
                <a:spcPts val="2000"/>
              </a:lnSpc>
              <a:spcBef>
                <a:spcPts val="0"/>
              </a:spcBef>
              <a:buNone/>
            </a:pPr>
            <a:r>
              <a:rPr lang="en-US" sz="2350">
                <a:solidFill>
                  <a:schemeClr val="tx1">
                    <a:lumMod val="25000"/>
                  </a:schemeClr>
                </a:solidFill>
                <a:latin typeface="Arial" panose="020B0604020202020204" pitchFamily="34" charset="0"/>
                <a:cs typeface="Arial" panose="020B0604020202020204" pitchFamily="34" charset="0"/>
              </a:rPr>
              <a:t>+ Tin tưởng, nhận thức được tầm quan trọng của bài học.</a:t>
            </a:r>
          </a:p>
          <a:p>
            <a:pPr marL="0" indent="0">
              <a:lnSpc>
                <a:spcPts val="2000"/>
              </a:lnSpc>
              <a:spcBef>
                <a:spcPts val="0"/>
              </a:spcBef>
              <a:buNone/>
            </a:pPr>
            <a:r>
              <a:rPr lang="en-US" sz="2350">
                <a:solidFill>
                  <a:schemeClr val="tx1">
                    <a:lumMod val="25000"/>
                  </a:schemeClr>
                </a:solidFill>
                <a:latin typeface="Arial" panose="020B0604020202020204" pitchFamily="34" charset="0"/>
                <a:cs typeface="Arial" panose="020B0604020202020204" pitchFamily="34" charset="0"/>
              </a:rPr>
              <a:t>+ Tham gia tích cực trong quá trình </a:t>
            </a:r>
            <a:r>
              <a:rPr lang="en-US" sz="2350">
                <a:solidFill>
                  <a:schemeClr val="tx1">
                    <a:lumMod val="25000"/>
                  </a:schemeClr>
                </a:solidFill>
                <a:latin typeface="Arial" panose="020B0604020202020204" pitchFamily="34" charset="0"/>
                <a:cs typeface="Arial" panose="020B0604020202020204" pitchFamily="34" charset="0"/>
              </a:rPr>
              <a:t>học </a:t>
            </a:r>
            <a:r>
              <a:rPr lang="en-US" sz="2350" smtClean="0">
                <a:solidFill>
                  <a:schemeClr val="tx1">
                    <a:lumMod val="25000"/>
                  </a:schemeClr>
                </a:solidFill>
                <a:latin typeface="Arial" panose="020B0604020202020204" pitchFamily="34" charset="0"/>
                <a:cs typeface="Arial" panose="020B0604020202020204" pitchFamily="34" charset="0"/>
              </a:rPr>
              <a:t>tập</a:t>
            </a:r>
            <a:endParaRPr lang="en-US" sz="2350">
              <a:solidFill>
                <a:schemeClr val="tx1">
                  <a:lumMod val="25000"/>
                </a:schemeClr>
              </a:solidFill>
              <a:latin typeface="Arial" panose="020B0604020202020204" pitchFamily="34" charset="0"/>
              <a:cs typeface="Arial" panose="020B0604020202020204" pitchFamily="34" charset="0"/>
            </a:endParaRPr>
          </a:p>
          <a:p>
            <a:pPr marL="0" indent="0">
              <a:lnSpc>
                <a:spcPts val="2000"/>
              </a:lnSpc>
              <a:spcBef>
                <a:spcPts val="0"/>
              </a:spcBef>
              <a:buNone/>
            </a:pPr>
            <a:r>
              <a:rPr lang="en-US" sz="2350">
                <a:solidFill>
                  <a:schemeClr val="tx1">
                    <a:lumMod val="25000"/>
                  </a:schemeClr>
                </a:solidFill>
                <a:latin typeface="Arial" panose="020B0604020202020204" pitchFamily="34" charset="0"/>
                <a:cs typeface="Arial" panose="020B0604020202020204" pitchFamily="34" charset="0"/>
              </a:rPr>
              <a:t>+ Có ý thức tìm hiểu, vận dụng bài học vào thực tế để hình thành những kĩ năng nghề nghiệp, hoàn thiện năng lực đáp ứng yêu cầu của các nhà tuyển dụng sau khi tốt </a:t>
            </a:r>
            <a:r>
              <a:rPr lang="en-US" sz="2350">
                <a:solidFill>
                  <a:schemeClr val="tx1">
                    <a:lumMod val="25000"/>
                  </a:schemeClr>
                </a:solidFill>
                <a:latin typeface="Arial" panose="020B0604020202020204" pitchFamily="34" charset="0"/>
                <a:cs typeface="Arial" panose="020B0604020202020204" pitchFamily="34" charset="0"/>
              </a:rPr>
              <a:t>nghiệp</a:t>
            </a:r>
            <a:r>
              <a:rPr lang="en-US" sz="2350" smtClean="0">
                <a:solidFill>
                  <a:schemeClr val="tx1">
                    <a:lumMod val="25000"/>
                  </a:schemeClr>
                </a:solidFill>
                <a:latin typeface="Arial" panose="020B0604020202020204" pitchFamily="34" charset="0"/>
                <a:cs typeface="Arial" panose="020B0604020202020204" pitchFamily="34" charset="0"/>
              </a:rPr>
              <a:t>.</a:t>
            </a:r>
            <a:endParaRPr lang="en-US" sz="2350">
              <a:solidFill>
                <a:schemeClr val="tx1">
                  <a:lumMod val="2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a:t>
            </a:fld>
            <a:endParaRPr lang="en-US" dirty="0"/>
          </a:p>
        </p:txBody>
      </p:sp>
      <p:sp>
        <p:nvSpPr>
          <p:cNvPr id="6" name="TextBox 5"/>
          <p:cNvSpPr txBox="1"/>
          <p:nvPr/>
        </p:nvSpPr>
        <p:spPr>
          <a:xfrm>
            <a:off x="2362200" y="457200"/>
            <a:ext cx="4953000" cy="646331"/>
          </a:xfrm>
          <a:prstGeom prst="rect">
            <a:avLst/>
          </a:prstGeom>
          <a:noFill/>
        </p:spPr>
        <p:txBody>
          <a:bodyPr wrap="square" rtlCol="0">
            <a:spAutoFit/>
          </a:bodyPr>
          <a:lstStyle/>
          <a:p>
            <a:r>
              <a:rPr lang="en-US" sz="3600" smtClean="0">
                <a:latin typeface="Arial" panose="020B0604020202020204" pitchFamily="34" charset="0"/>
                <a:cs typeface="Arial" panose="020B0604020202020204" pitchFamily="34" charset="0"/>
              </a:rPr>
              <a:t>MỤC TIÊU</a:t>
            </a:r>
            <a:endParaRPr lang="en-US" sz="3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4976558"/>
      </p:ext>
    </p:extLst>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8800" y="2286000"/>
            <a:ext cx="7315200" cy="3840163"/>
          </a:xfrm>
        </p:spPr>
        <p:txBody>
          <a:bodyPr>
            <a:normAutofit/>
          </a:bodyPr>
          <a:lstStyle/>
          <a:p>
            <a:pPr marL="0" indent="0">
              <a:buNone/>
            </a:pPr>
            <a:r>
              <a:rPr lang="en-US" sz="2800" b="1" smtClean="0">
                <a:solidFill>
                  <a:schemeClr val="tx2">
                    <a:lumMod val="75000"/>
                  </a:schemeClr>
                </a:solidFill>
                <a:latin typeface="Arial" panose="020B0604020202020204" pitchFamily="34" charset="0"/>
                <a:cs typeface="Arial" panose="020B0604020202020204" pitchFamily="34" charset="0"/>
              </a:rPr>
              <a:t>KẾ TOÁN </a:t>
            </a:r>
          </a:p>
          <a:p>
            <a:pPr marL="0" indent="0">
              <a:buNone/>
            </a:pPr>
            <a:endParaRPr lang="en-US" sz="3200" b="1" smtClean="0">
              <a:solidFill>
                <a:schemeClr val="tx2">
                  <a:lumMod val="75000"/>
                </a:schemeClr>
              </a:solidFill>
              <a:latin typeface="Arial" panose="020B0604020202020204" pitchFamily="34" charset="0"/>
              <a:cs typeface="Arial" panose="020B0604020202020204" pitchFamily="34" charset="0"/>
            </a:endParaRP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 </a:t>
            </a:r>
            <a:r>
              <a:rPr lang="en-US" sz="2800" b="1" smtClean="0">
                <a:solidFill>
                  <a:schemeClr val="tx2">
                    <a:lumMod val="75000"/>
                  </a:schemeClr>
                </a:solidFill>
                <a:latin typeface="Arial" panose="020B0604020202020204" pitchFamily="34" charset="0"/>
                <a:cs typeface="Arial" panose="020B0604020202020204" pitchFamily="34" charset="0"/>
              </a:rPr>
              <a:t>              QUẢN TRỊ</a:t>
            </a:r>
          </a:p>
          <a:p>
            <a:pPr marL="0" indent="0">
              <a:buNone/>
            </a:pPr>
            <a:endParaRPr lang="en-US" sz="2800" b="1" smtClean="0">
              <a:solidFill>
                <a:schemeClr val="tx2">
                  <a:lumMod val="75000"/>
                </a:schemeClr>
              </a:solidFill>
              <a:latin typeface="Arial" panose="020B0604020202020204" pitchFamily="34" charset="0"/>
              <a:cs typeface="Arial" panose="020B0604020202020204" pitchFamily="34" charset="0"/>
            </a:endParaRP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 </a:t>
            </a:r>
            <a:r>
              <a:rPr lang="en-US" sz="2800" b="1" smtClean="0">
                <a:solidFill>
                  <a:schemeClr val="tx2">
                    <a:lumMod val="75000"/>
                  </a:schemeClr>
                </a:solidFill>
                <a:latin typeface="Arial" panose="020B0604020202020204" pitchFamily="34" charset="0"/>
                <a:cs typeface="Arial" panose="020B0604020202020204" pitchFamily="34" charset="0"/>
              </a:rPr>
              <a:t>                                 KẾ TOÁN QUẢN TRỊ</a:t>
            </a: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4</a:t>
            </a:fld>
            <a:endParaRPr lang="en-US" dirty="0"/>
          </a:p>
        </p:txBody>
      </p:sp>
    </p:spTree>
    <p:extLst>
      <p:ext uri="{BB962C8B-B14F-4D97-AF65-F5344CB8AC3E}">
        <p14:creationId xmlns:p14="http://schemas.microsoft.com/office/powerpoint/2010/main" val="3078508233"/>
      </p:ext>
    </p:extLst>
  </p:cSld>
  <p:clrMapOvr>
    <a:masterClrMapping/>
  </p:clrMapOvr>
  <p:transition>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DF28FB93-0A08-4E7D-8E63-9EFA29F1E093}" type="slidenum">
              <a:rPr lang="en-US" smtClean="0"/>
              <a:pPr/>
              <a:t>5</a:t>
            </a:fld>
            <a:endParaRPr lang="en-US" dirty="0"/>
          </a:p>
        </p:txBody>
      </p:sp>
      <p:sp>
        <p:nvSpPr>
          <p:cNvPr id="6" name="AutoShape 2"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4" descr="data:image/jpeg;base64,/9j/4AAQSkZJRgABAQAAAQABAAD/2wCEAAkGBxQTEhUUExQWFhQWGBwaFxgXGBwfHRwbHxodHB4ZHB4cHCggHRwoHBweJDEhJSkrLi4uGh8zODMvOCktLisBCgoKDg0OGxAQGzglICUvLDcsNzI0MDQsNi80NzUsLzQ0NC8tLCwsLCwsLC8sLCwsLCw0LCwsLCwsLCwsLCw0LP/AABEIAOEA4QMBEQACEQEDEQH/xAAbAAEAAwEBAQEAAAAAAAAAAAAABQYHBAMCAf/EAEcQAAECAwUDBQsJCAMBAQAAAAECAwAEEQUGEiExQVFhBxMicYEjMkJScpGSobHB0RQVNFRic7LC0hYXJDNTgpOig+HwY+L/xAAaAQEAAwEBAQAAAAAAAAAAAAAABAUGAwIB/8QAOREAAQMCAwMJCAICAwEBAAAAAQACAwQRBRIhMUFREyJhcYGRobHwFBUyM1LB0eEjNELxQ2KSJST/2gAMAwEAAhEDEQA/ANxgiQRIIkESCJBEgiQRIIkEX4TBFGzd4JZvv32wdwVU+YVMd2U0r/haVHfVwM+J4UW9fyTGilq8lB/NSJAw2c7rdqiuxamGw37Fxq5RpfY095kfqjoMKl3kLgcah3NPh+V+J5RmNrTvZg/VH04VLxCe+4fpPh+V1s3+lDqXE+Uj9NY5Ow2cbge1dm4vTHaSOxScreaUc719HUo4T/tSOD6SZm1pUllbTv8AhePXWpRCwRUEEbxEciykg32L6gvqQRIIkESCJBEgiQRIIkESCJBEgiQRIIkESCJBEgih7ZvNLy2Ti6r8RGau3YO0iJMNJLL8I047lEqK2GD4zrw3ql2pyhPKqGUJbG89JX6R5jFpFhbG6vN1Sz41I7SMW8T+FW3Z2YmVhCnFuKUaBJVlXcBXCInCOKFuYAAD11qudNPUODS4kn11Losy7rjr65clLbiASQrhTIUqCcxHOWrYyMSDUFdIaGSSUxHQhfdhWGHkOuur5tlnvyBVRPigb9POI+VFSYy1jBdx2L7S0Yka6SQ2a3avefu4ktNvSrhcbWsNkLFFJWTQV2Url2jWseI6twcWSixAvpssuktC0sbJAbgm2u266Z6xpFhYYeee52gxLSlOBJIqARTF5qx4jqKmRvKMaLbuK6SUtJC7k5HnNvO5VmVYK3EoGqlBI7TSJ73ZWlx3KsYzO8NG82U27dN7nnWklJSyAVuKOFAqkKpU7aGIgrmZGuI27BtPBTnYbJyjmNOjdp2DiuCUTMtJ5xrnUoJPTRiwmhpqMiOuOzzC85X2vwNrrhGKiMZ4724i9lO2Zf8AmG6B0JdTx6KvOBT1RElwyJ3waKbDjMzNHjN4FXKxr3y0xQYubWfBXl5jofPXhFZNQyxa2uOhXNPiME2gNjwKsEQ1PSCJBEgiQRIIkESCJBEgiQRIIkESCJBFwWvbDUsjG6oDcNVK4AbfZHWGB8pswLhPURwNzPKze377vP1S1VpvgeketWzqHri8p8Ojj1fqfBZyqxWWXRnNHioqXsB9xhUwlFWxWufSNDmQNaDbEh1VE2QRk6qKyimkiMwGnipu6UtLvNOoSyFTSW1FJcOJKtR0U5Up0c9amIlY+Vj2uLuZfdtU6gZDJG5obd4G/YqtKPltaFjVCgodhrFi9oe0t4qpjfkeHcCtJtO1EMTzJDLdHwkl4jpUV0aA6ClE14RRRQukp3c483du4rTTVDYqlnNHOtrv4fhQzU0wFTsmtwJbdcKm3B0kgkggGnUPMREkskIjnaLkDUKGJIg6Wnc6wcbg7l5zU83JS6ZdtfOu88l1ZwlKRhKVAZ78I9fCPTI3VMhkcLCxAXiSVlJEIWnM64J9di+LXMjMu/KDMKbxAFbXNqKqgAUB0Gg3iPsPtMLOTDL22G+i+T+xzycsX2vtFtVDXWwfK2StQSkLxEqIAFASKk5agRKq83IOttsoVDl9pbm0F96tl4Zv5XKPlo0LDyucSk5LQDks78s/7Twitpo+QmZn/wAhp0Hgrark9pp35NMrjfpHH1wXHLTLsnZmIKUh113o1GaQNcjp3p2eFHVzGVFXbaAPXmuLHyUtDfY4nT12eK+/2dZTZ5xJ/iQ1z1c6gE5A7xQUodtY+e1vNToebey9ewxik1HPtdV+1rvrZcaZSecdWgKKEpzSSM0656HzRNhqmva550AO1V09E6N7Y26uIvZdNi3rmJU4FVWgGhbcrUcATmk8NOEeJ6KKYXGh4hdafEZ6c5XajgfWi0iwrwszSe5qosd8hWSh8RxEUc9LJCecNOO5aOmrIqgXYdeG9S0R1KSCJBEgiQRIIkESCJBEgiQRIIqveu9yJarbdFvbtiOKuP2fZE+koXTc52jfPqVZXYiyn5rdXeXWs6YQ7OzCUqcBccNMSzlvoN3ACLtxZTRXA0HBZ1gkq5gHHU8VYWrsyhWZcuvh6pSHCgBsrArhFRuzpXPYc4gmsnDeUyjLw32VkMPpy7ksxzbL20v66VI3ccMvKuBxwt/JZg48KcVUkAYablE67MjHCqAllBYL5m6euhSKMmCBwebZHa9X7UYbXk2phE2xzgKkqxMpAFFHLMnLCc6gbaEbokCCofEYX23WKjGppY5hPHfW9x69b1W7XnkvulaWktA+Cjaak1O8muwDZE+GMxsyl1+tVlRMJpMzW26l3S9gTsxTubhAFAXDQAcMZGXVHF1VTxbx2fpd20dVNbQ9v7UtK8nsxkVONo6iSfZT1xHfikW4EqUzBZtpcApKZuC66rG7N4lnUluv5xEdmJMjblYyw6/0pMmESSuzPkuer9rxVybHZMjtb/8A3Hv3t/08f0vBwP8A7+H7XI/ydPjvHW1deJPuMdG4rGdrSuT8ElHwuBUTNXVnGqnmlEb2zi9STX1RJZW08ml+/wBWUR+HVUWuXu9XXlM3gmFJ5p9XOJCgSlYFcjWlaYhXbH1tLEDnj0PR6svL62cjJLqLjap6wr0IXOuOzFG23GsABqQKFNBpp3x02xEqKJzYAyPUg39eCnUuINfUufJoCLevFdtlTaEF60pglPOr5tnKpCa0qBvoPMlW+OMrHOy0se4XPWpEMjW5qyXTMbN6vXkoy1rHYYlVurXz7j6gWF5pNDmVEdpJr9mJENRJLMGNGUN2qNUU0MMDpHHMXHmn162Kqy61pPOIKgUkdJNeiTpmNIsXBrua7eqhhe0527t60a6d9Q7RqYIS5oleiVcDuV6jw0ikq8PLOfHqPL9LR0OKCSzJdHcdx/BV0irVykESCJBEgiQRIIkESCJBFTb63t5mrLB7r4SvE4D7XsizoaLlOe/Z5/pVGI4jyP8AHH8Xl+1SbNsUuoU866lpqtOcXUlStaJGqjvPXrnFpLUCNwjYLngOH2VJDSmVplkdlbxO8/dcDRLTiFUrhUFp1AUAagg5GhprHZ1pGEdiji8Tw4jZr1q7TVvyzyWJp5ag40T/AA6DkXAahWeg21402UiqZSzRufEwaHf0K8fWQStZNIdW/wCI4qqPT78w44lGIl9eJTaK57hlqAN+6sWIiiiaCf8AEbSql00073Bt+cdgVxl7muzKw7OLCcgA20AMhoCQKDsr1xWOr2RNyQi/SVcNw2Sd3KVBt0BWqzLEYY/lNJSfG1V6RzivlqJJPjKtIaWKH4G281IxxUhIIkESCJBEgi47Qsxl4UdbSvrGY6jqOyOkcr4zdhsuUsEcos9t1TbZ5PBmqWXT7C9OxWo7a9cWcOKEaSjtCp6jBgdYTboP5VKnZd1lQbeSoYTXAonCd5FDQg6VEWrHRyDMw9u9UsjJYSGSDZuOz11LovDbappwKKQhKUhKUA1AG3zn1UGyPFNTiBthqSvVZVuqHA2sBsCnbmNFpl6YfNJUpKSggEOK0yB3acT1GIdcc8jY4/j48FYYa0xxPlkPM4cVDT9ntOKxSmMt4QXAsZM1NKKVtHHYNutJUcr2DLNt3W3qJLBHIc1Ps333dquV3LdWwW5eaWhSVirLyVYgc6YVHbmKVisqKdsoMkQtbaFcUlU6ItimIN/hN/BXWKtXCQRIIkESCJBEgiQRVe+15fkyObbPdljL7CfGPHd/1E+hpOWdmd8I8ehVmI13s7MrfiPh0/hZ1YtlKmnFIDiQvCVDGc1q3DjtrF1POIGgkadG5Z6mp3VLyM2vTvVpk5L5RLtMdFMzKLOJl3ILFamtNQRTMcdhrFfJJyUrpNrXjaNytY4uWhbFsew6g7D69bVzX1nUlpDboaVNJUTVrRtGxBO06ZcK9fuhjIeXMvk6d5XLEpWmMMfYvvu3Dgom7d2XZs1HQaB6SyPUkbT6hEqqrGQC208FDo6CSoN9jeK1KxrEZlk4Wk0J75R75XWfdpGfmnkmN3n8LUU9LHA2zB+VIxxUhIIkESCJBEgiQRIIkESCLktKzWn0FDqApPHUHeDqDxEdI5XxnMw2XKaFkrcrxcLMb0XQclquN1Wzv8JPlcPtDtpF7SV7Zua7R3mszW4Y6Dns1b4j1xXEJ52bMvLKWhCE0SnwU+UdhVTIf9mO3JsgzygXJXETSVRZC4gAaeungre9ONSqVSsusNOM0Wrnk9F/LpJrrUjduAGUVgjfORLILg6abRw9d6uDJHTgwxnKW667HcfXcqXalr4yoNJwNKAAQoJVhFcRCSU1SnESQBTZ2WkNPlALzdw369XboqWeqzEhgs07tD06cNVc7g3n5wCXeV0wO5qPhAeCftD1jqzrMQo8h5RmzernC6/lByUh13dP7V4iqV0kESCJBEgiQRcFuWomWZU6vZoPGUdE/wDtlY7QQumeGBcKidsEZe5Y8C5NzHSWnnHTkVGgrsSMjTYB2RpebBHoNAshz6qbU6nj5fhXmRdl3mBzMq2p5jJbVcLgptQ4Mya7dp211p5BLHJz3nK7Yd3aFfRmGSPmRjM3aNh7CoG9lvS8y2mjK0zCTTEqgoBqCa1VnsIFM+ozKOllhdq4FpVfX1kM7dGkPHrtXxc66pmTzjlQwD1FZ3DhvPYM9PVbWiEZW/F5Lxh+Hmc53/D5rVGGUoSEoASlIoABQARnyS43O1alrQ0WGxekfF6SCJBEgiQRIIkESCJBEgiQRIIvxSa6wRZtfW6HNVfYHc9VoHgfaT9nhs6tLyhrs/8AHIddx4/vzWcxHDcl5YhpvHD9eXUqxP2s48htDhCubqEqI6VDsKtSBE+OBkbi5ul+5Vc1TJK1rX62719fNCjLfKEkKSFFK0jVG4q4Hf1djlxyvJnQ7ulffZXGHlmm439C4GnCkhSSQoEEEagjQx2IBFio7XFpuNq2S6duCaYCjTnE9Fwcd44HXzjZGYq6cwSW3blsqGqFRFm3japqIqmJBEgiQRIIsuvreJS5oBuhQwcqioK9Cog5GhyHVxi/oqUCHnbXeSzOI1pM9mbG+f6XY9aa5VhiZQ024t/pOuFGQpTCgYaBOXrBOscWwtmkdEXEBuweZ6V2dUPp4mTNaCXbT9tNi4rddQG2J+WBYWtSgpI0xCtSNhGRByoajLWOtO1xc+nl5wC4VTmhjKqHmk7fXq64bs2MuefJWSUA4nV7TU96OJ9QrwjtVVDaaMBu3cuFFTOq5S5+zeVrjDKUJCUgJSkUAGgA2RnCS43K1jWhosNi9I+L0kESCJBEgiQRIIkESCJBEgiQRIIkEX4RBFld+bt/J1862O4rOg8BW7yTs826NBQVfKjI74h4/tZbE6HkXcowc0+BVYbcUAUpKqKoCAT0t1RtziwIbe53Kra51soO1WGTukvmy7MrTLop0cffE0yGHUdWvCIL65ubJEMxVjHhrsnKTHKOnauO6lsmVmErJ7mrouD7J29YOfnG2OtXT8tGRv3eulcaCq9nmB3HQrZga5jSMwtkv2CJBEgih72Wr8mllrB6Z6KPKO3sFT2RJpIeVlDd29RK2o5CEv37utZndOaQl4h5zA2tCkqqKhRIoArhU1rvEXtYxxjBYLkFZqgka2UiR1gQb9PWp5Lc1INEoLU1JnPeBXbSuQJ3EiIZMNU+zrtf69blPAno47ts+P163qt2haLs442nCkeA02gUSmp2DzVPCJ0cTKdhN+slVs08lW9rbdAAWs2BZSZZlLScyM1K8ZR1Pw4ARnaiYzSF59Baulp2wRhg7etSMcVISCJBEgiQRIIkESCJBEgiQRIIkESCJBEgi55+TQ82ptYqlQofiOI1j3G8scHN2heJY2yMLHbCsiRjs+cGIVLat3fIO0daT2HqjRnLVQab/NZEZqKp13eIUha1nPTs0ssLL7eRSsnooChXAdgI3DPTbHGGaOnhGcZT4npUmoglqpzyZzDjuHQoy37FTLYE88hxw1xpR4GlB7dadUd6aoM1zlsN3SotXSNp7DOCd/Qr/wAntrc9LYFGq2aJ/t8E+ao/tinxGHk5cw2H0Vf4VUcrDlO1unZuVpiArNIIkEWZ8pto4nkMg5NiqvKV8E09KL3C4rMLzvWbxqfNIIxu29Z9eKjbGnZZLQampYlKiSl5NQrPdpUCmw9hjtPHKXl8L9RuUenlhbGGTx6HfvXZMzMrLS7yJd9TxmAAEkUCE7SrIdKmWgOkcmMmmla6Rtsviuz5Kenhc2J+bN4Ls5MrIxKXMKGSei35RHSPYDT+4xzxSewEQ7V1wamuTMd2g+6leUefcabZLTikEqVXCSK5DdEfDYmPc7ML6KVi80kTGlhtqqH+0U19Yd9M/GLj2WH6B3Kh9uqPrK1u7jqlSrClEqUW0kkmpJI1MZupaGzOA4la2kcXQMJ22Cko4qQsmvPbcwibeSh9xKQvIBRoMhpGipKeJ0LSWi6yldVzsnc1riBdfd0ramHJxlK3nFJKjUFRIPROsfKynibA4taLr1QVcz6hrXOJC0q2VlMu8pJIIaWQRqCEmhiihAMjQeIWknJETiOBWPftDNfWHfTPxjTeyw/QO5Y/26o+sp+0U19Yd9M/GHssP0DuT26o+sp+0U19Yd9M/GHssP0DuT26o+sp+0M19Yd9M/GHssP0DuT26o+srUbkzC3JNpa1FSjjqpRqTRxQ16ooK1jWTuDRYaeS1GHPc+na5xudfMqo3+tZ9qawtuuITgSaJUQK5xY4fBG+G7mgm5VTilTNHPlY4gWCg5G35kuIBmHSCtIIxneOMS5KWEMJyjYdygw1tQZGgvO0LZozC2KQRIIkEVK5S7IxtJfSOk3krign3K9pi0wyfK8xnYfNU2MU+eMSjaNvV+lBXemEuyipX5QJdYcx4iaBaCKFNajOuyuwRLqWlkwlyZha3UVBpHiSnMGfIb94XhaDdnsNLbbK5h4igcGSUneNh7K7RWPURqpHhzua3hvXiYUULCxvOdx3D12rzuFaPNTaQT0Xeges97/tQdse8Qizwk7xr+V4wqbk6gA7Hafha7GbWtSCL8JgixZbomZ3EtQCHHcyo0ARi38E5RqQDDBYDUDx/wBrGFwqKq7joT4f6WizkstxDwfaS/LgoLDbPfUB35UypWh0JArpFEx7WubyZyu1zE7PutHIxz2uEjczdMoG37LObwznOO0DAYCBhDQGYNSSTkOka+oRe00eRly7NfW6zdZLykmUNy20t63rW7As/mJdtralPS8o5qPnJjOVEvKyF61lLDyMTWcAqryqfy2fLV7BFhhXxu6lWY38tvWs5i8WaW2XW+hy/wB0j2Rlar57+srb0X9dnUFKRHUlYte/6a/5fuEaii+Q3qWMxH+y/rXpcr6cx5R/CqPNd/Xd63r1hn9pnrctXt36M/8AdOfgMZ6D5resLV1PyX9R8lhsa1YVTd2LuqnC4ErCMAScwTWtePCIlVVCntcXup9FQmqvY2sp7927n9dHoH4xD97N+nxU/wBxu+vwT927n9dHoH4w97N+nxT3G76/BXW7lmGWl0MlQUU4swKVqoq98VdTNysheBa6uaSDkIhGTeyzrlJ+mf8AGn3xdYZ8jtKz2M/2OwKvWf8AzW/LT+IRNl+B3UVXQfNb1hbxGRW7SCJBEgi8pqXDiFIUKpUkpPURSPTXFrg4bl5ewPaWnYVj0hIKZcdWttDqZZVHUL8KpKAQKHbnXhGkklEjGtBsXbD4rIRQuie55aCGbQe79q6tyMqptDy5VlthTYWpalEEKNegEgZ9dRWuQiqMswcWNeS69v2rtsUBaJHRgNtcnp4KoWrazJQUMpPRexMqUkAtoArQHvjVZOROQAizhgkzXfvGvSf0FUT1UWUtjGx3N6B56nwWsWfNB1pDg0WkK84rGekYWOLTuWqieJGB43hdEeF7UZeWZ5uVfXtDaqdZFB6zHemZnla3pUerfkge7oKzW5Egh11znAgoSyo1WBhCjQAmvWT2ReV8pYwZdpI2bVmsMhbJI7MBYA7dl12t3VnmAVsOpIGdW3CK9YNAY5Gtp5NJG94UgYfVxc6J+nQVFXZaMxPNYyVEr5xZO2lVmvWRTtiRVOEVOcvCw8lEommaqaXa63PmtljMrYKi8qn8tny1ewRbYV8bupUmN/Lb1rOYvFmltl1vocv90j2Rlar57+srb0X9dnUFKRHUlYte/wCmv+X7hGoovkN6ljMR/sv616XK+nMeUfwqjzXf13et69YZ/aZ63LV7d+jP/dOfgMZ6D5resLV1PyX9R8lhsa1YVXjkvfShT+JSU1CKYiBtVvioxVpIbYcVe4I4NL7ngr/84Nf1W/TT8Yp+TfwK0HKs4hPnBr+q36afjDk38CnKs4hdMeF7WUcpP0z/AI0++NDhnyO0rK4z/Y7Aq9Z/81vy0/iETZfgd1FV0HzW9YW8RkVu0giQRIIkEWUcospgnCoZBxKVdo6J9gPbGhw1+aG3A/tZXF48lRmG8L3dsmfnwl1wpDZFUYlAJA3hKantOceGz01KSxu3fxXR1PWVgD3EAbuH3Xhe6yEsMyxTzZNFIcU3opQoQSdppXXdHuinMkj733EXXjEKYRRRkW3gkK58n0zjkkDagqT66j1ERWYizLOemyuMLfmpm9FwrJEFWKrHKK7SSUPGUgevF7on4aLzjtVbizrUx6bLL5afW2hxCTRLoAWKDMA16x2Rfvia4hx3bFl45nsa5rdjtq/HUOMrUg4kKGSgDT2cINLJGh20I4SQuLToVaeTBisytXitnzlQ9wMV+KutEBxKtMFZeZzuAWnxQrTKi8qn8tny1ewRbYV8bupUmN/Lb1rOYvFmltl1vocv90j2Rlar57+srb0X9dnUFKRHUlYte/6a/wCX7hGoovkN6ljMR/sv616XK+nMeUfwqjzXf13et69YZ/aZ63LV7d+jP/dOfgMZ6D5resLV1PyX9R8lhsa1YVIIkEX6BHw7F9G1b6jQRjlvgsq5Sfpn/Gn3xocM+R2lZbGf7HYFXrP/AJrflp/EImy/A7qKroPmt6wt4jIrdpBEgiQRIIqDyqMZML3FSfOAR7DFvhLtXN6lQ44zmsd1qh86tQSjEpQ0SmpI10A64uMrW3dZUIe91mXPQveZmHUoMsvJKHCcNBkvvTnrvyjwxjHO5UbSPBdJJJGt5F2wHxV75LHatPJ3LB86aflioxVvPaehX2CO/icOn15K8RVK6VM5UVfwzY3uj1IVFnhQ/lJ6FT40f4Wjp/Kr9ybOlJhYSvnQ8jpUqChQBB8Wo4gntiZXSzxC7bZT3qBhsNPM4B18w16Cpu/tmyqCX3ec5xeSUoIAUQNSSk0ypnw0iJQSzu/jZaw4qbicFO3+WS9zw3rl5Kk9KYPBA9a464tsYOv7Ljge2Q9X3WhRTLQKjcqn8tny1eyLbCfjd1Kkxv5betZxF4s0tsut9Dl/ukeyMrVfPf1lbei/rs6gpSI6krFr3/TX/L9wjUUXyG9SxmI/2X9a9Lk/TmPKP4VR5rv67vW9esM/tM9blq9u/Rn/ALpz8BjPQfNb1haup+S/qPksNjWrCqyXMu8icLoWpacASRhptxa1B3RArap0AblG1WeHUTKkuzEi1titH7uWP6rv+v6Yge9ZeA8fyrT3JD9R8Pwn7uWP6rv+v6Ye9ZeA8fynuWH6j4fhXMCKtXKynlJ+mf8AGn3xocM+R2lZXGf7HYFXrP8A5rflp/EImy/A7qKroPmt6wt4jIrdpBEgiQRIIqbyoI/hmzudH4FRZ4Uf5T1KnxofwDr+xURcSzZR5aVd1D7VFlJIKDQ5KFE6VpkT54kV8s8YI0ynvUXDIKaUh2uZvcve/tmyjSi6rnS87mlKSAmoABUSUmg04kmPGHyzvGQWyjiveKQ0zDndfM7hsX5yUq6UwODftX8Y9YsNGdv2XnAzq/s+60OKVaFUzlST/DtH/wCv5FfCLTCj/KepU2N/Jb1/ZUOx7YXLY1Ngc4tOELOeEVqaDSpoNd0W09O2awdsCoqaqdBcs2nS/Bek5b7rzAZePOYVBSFnvhqCCfCBB2x8ZSsjkzs04jcvUla+WLk5NeB3/tWnkpVnMDg3+eK/Fv8ADt+ytMDPx9n3WhRTLQKmcqLVZZtW50etKveBFnhR/lI6FT40P4AelZlF+sutpui4FSbBH9MDtGR9YjK1YtO7rW1oSDTstwUvEdS1id6XQqbfI05xQ8xp7o1NILQNHQsVXODqh5HFd3J+zinmz4oUo+iR7SI5Yi61Oemy74S29S08LrULd+jP/dOfgMUEHzW9YWoqfkv6j5LDY1qwqvnJT30x1N+1cU+LbGdqv8D2v7FokUq0KQRIIso5Sfpn/Gn3xocM+R2lZXGf7HYFXrP/AJrflp/EImy/A7qKroPmt6wt4jIrdpBEgiQRIIqdyoK/hUDe6PwrizwofzHqVPjR/gHX9iqHZVtuS6HA1RK3KAr2hIrkncSTrFvNTtlcC/YNyooKt8DXBm071+2jbjj7SG3empsnC4e+oRmk79Bnrltj5FTNieXM0vu3JNWPmjDH6kbDvVo5KR0pjqR7VxAxbYzt+ytMD2v7PutEilWhVX5R2qyRPirSfXh/NE/DTacdRVZi7b0xPAhZxYtiuzSiloDoiqlKNAN1T8Iu56hkIu9ZympJKgkM3bVJWndYMNKUuZZK0jJtJqTnoKkHThHCKtMjwGsNuKkz4cIWFzpBcblIclz1JhxHjN19FQ+MccVbeNp6VIwR9pXN4habFEtKoi9dnl+VdbAqqmJPlJNQO2lO2JFJLyUzXHYolbDy0DmDasWjVLFK13TvgZVHNOIK26kpwkVTXUZ5EVz88VtZQcs7O02Kt6DE/Z25Hi43KXtPlFSUEMNrCyKBS6UHGgJrEaPCnZuedOhS5sabltG036VnyjU1OZi6WeJublX7kus491fIypzafUVfl9cU2KyjmxjrP2WgwWD4pT1D7q5279Gf+6c/AYrIPmt6wrmp+S/qPksNjWrCqVsK3nZQrLWDp0riBOlaUoRviNUUzJ7Ztyl0tZJTXyb1LfvBm9zXoH9URvdcPE+uxTPfNRwHrtX7+8Gb3Negf1Q91w8T67E981HAeu1X+69oLmJVt1ymJWKuEUGS1DfuEU9VEIpSxuwK/opnTQNkdtN/Oyz3lJ+mf8affFzhnyO0rP4z/Y7Aqyw5hUlQ1SQfMaxPcMwIVWx2VwdwVx/eM/8A0mv9vjFZ7qj+oq599y/SE/eM/wD0mv8Ab4w91R/UU99y/SE/eM//AEmv9vjD3VH9RT33L9IVqufbT00hbjiEJQDhThrmdup0GXr3RXVlOyBwa03O9WtBVSVDS9wsNysUQ1YKh8qj3QYRvUpXmAH5otsJbznOVFjj+YxvSVVrDsETLasDyEvhXRbVliTQZg9dRt02RYVFUYXC7ebxVXS0bahhs6zuCjrRs11hWF1CkHjoeojI9kd4pmSC7DdRpqeSE2eLK+clbXc31b1JT5gT+aKjFnc5o6FfYI20b3dPrzV6ipV4om9ctzkm+nbgJHWnpD2RIpH5JmnpUWtZnp3t6P2s1uzPMhD7D61NtvBPTSNCk1oaA5H/ANrF5VxSFzZIxct3LN0M0Ya+KU2Dra9SlpawJJSTzImphRBAUlBCAaZGpCRrvMRnVVQDz8rfP7qYyjpSOYHO7NPsFDXNmeZnWsWVVFCv7uj+KkS61nKQG3X67FBw5/JVLb9XrtWxxmVsEgiz299y1FanpYVxZrbGtdpTv30824XFHiAADJew/lUGIYWXOMkXaPx+FRHmlIOFSSlQ1CgQfMYuGuDhcG6oHMc02cLL4j0vKsFgXTfmFAlJba2rUKVH2QdevSIVRXRxDQ3KsaTDZZjcizeP4WsSEmhltLbYolIoB7zxJzjOyPc9xc7aVrIo2xsDG7AvK2kEy7wAJJaWAAKkkpNABvj7CQJGk8QvFQCYnAcD5LG/mSZ+rv8A+Jf6Y0/tMP1jvCxvsk/0HuKfMkz9Xf8A8S/0w9ph+sd4T2Sf6D3FPmSZ+rv/AOJf6Ye0w/WO8J7JP9B7inzJM/V3/wDEv9MPaYfrHeE9kn+g9xWq3JYUiSaStKkqGOqVAgjuijmDnpGfrnB07i03GnktVhrHMpmtcLHXzKp/KBZrzk3ibZdWnAkVShRFc8qgRY4dNGyGznAa8VUYrBK+e7Wk6DYFWvmSZ+rv/wCJf6Yn+0w/WO8Ks9kn+g9xX78xzP1d/wDxL/TD2mH6x3hPZJ/oPcU+Y5n6u/8A4l/ph7TD9Y7wnsk/0HuK+mrAmVKCfk7wqQKqbWAKmlSSMhxj46qhAvmHevTaKckDIe4rY7KkEsMoaTogU6ztPWTU9sZmWQyPLzvWxgibFGGN3LrjmuqyzlKm8c0EDRtAB6z0j6iI0GFsyw5uJWXxmTNOG8ApG6zbBZS27KEO7HXGVFCqmoOIDIU35aZxHqzJnLmSacAde5SqFsXJhr47O4kaHtXLfq0JgISw80hCa4kqQoqCgkUoK5jUagbI6YfFFmMjHElccUnmDRE9oA3W6FZeTqWwSaT46lK9eEepMQsSdmnI4WVjhLMtMDxuft9lZ4gKzXytIIIOhyMAbL4RcWWKsKXKTRCUha21qQEqTUE5pGWvEU4RqXBs8OpsCLrGNLqaoIaLkEjXuWkSwnQ1jXhU+sdFHRS20N6qZqPn3cTRP9nL7DRo37z+FpWe1CPM7Vx3bAPysztiXWy+oKWlawcWNBqCo5kjqVXtEX8D2yR6Cw2WKzFSx8MxubnbcLZbJng8y26PDSD1HaOw1EZiWMxvLDuWxglEsbXjeF1xzXVVi/PyhDaXZdxacJotKc6g6KpQ6HLt4ROoeSc/JINuxVuJcu1gfCdm1UR28c6clrJH2mkH2oi3FLTbh4n8qjNZWb/IfhfLN6phByLYP3TY9iRA0ULuPeV8GIzt4dwXWm/02PCbPWge6PBwyA8V1GL1PR3L1TyhTW5k/wBqvcuPPuuHifXYvXvmo4DuP5XTLcozwPdGm1D7OJJ85KvZHN+EstzXH13LozG5Aee0dmn5V3sK3WppGJs5jvknvk9Y3cRlFVPTvgdZ6u6aqjqG3YetSkcFJSCKOtu2WpVGN0696kd8o7gPfpHaGB8zsrFHqKmOBuZ5VGmuUZ0nubTaRsx4lH1FMWzMJZbnO7lRyY3ITzGjt9BcquUOa3Mj+1XvXHT3XD0+uxc/fNRwHj+V5Kv9Nnwmx1IHvMehhkA4rycXqejuXkb7zp0dHYhHwj77vpxu8SvPvWqOw+C/P2qnzo6vsQn3Jh7HSjcO/wDa+e31p3nu/SulxFTLiVPTDiyD0UJVlpqqlN+Q6jFZXiFrgyMdaucNM72l8x6grXFerRfDrgSComgAJJ4DWPoBJsF8JAFysVXinJs0yU85lXYCcuwD2RqRanh1/wAQsWc1VUaf5FXgSc6lXN/OLQUlNSjCioSNtKVA4xUcpTkZuSNu3ar3kqoHLywuOgbFTLzPuKewLfEwUgAKSBTPOgprsi0pWsDMzW5bqlrXvdJlc/NbgtdsmU5lltvxEJSesDM+eM5K/O8u4la2CPk42s4ALrjmuqQRZdyjyBbmkupyDoBr9tNAfVhMX+GyZ4iw7vIrMYxEY5hIN/mF1ussOMtTE3NvqbcT/K3rBOICgpSvAdccQZGyOihjFxv6Ny7ubE+Ns08hIO7p3rmvO0h6TamGm1NoaPNJCzmpvLCRmagKqNdpjpSOdHO6N5uTrpxXKuY2WnbMxtg3TXh/tSPJja2S5dR06aOrwh56HtMccUh1Eo6iu+C1FwYTu1H3V+ioV8vxQrBCsztGStNt1aW1zC0A9FQWTVOzbrTXjF7FJRuYC4AHes3NFXseQwkjcuatqj6z6zHv/wDD0Ln/APR6V8l61domfQJ90fbUXQvhdiA3HuXwZm0tqH+1mv5I+8nRneO/9rzytfwP/n9L4VNWhtaWfKlkn2tx9EdKNhH/AK/a+GSt3tP/AJH4XtZNscw8hx6XLRBoVtoKKg6hSO8UDwAO2PEsHKMLY336Cb9x2hdIKkxSB0rMvSBbvGwrU5WYS4gLQoKSoVBG0RQuaWnK4arTMe17Q5puCv2YeShJUohKUipJ0Aj41pcbDajnBozHYsutq2hMPKWywXjoFuIK6AaBDY6KRtqqpNdmkX0FPyTA2R1ugG3efws1UVXLSF0bM3SRfuH5XMman/BaWPJlkj2Nx0MdKdpH/r9riJK3c0/+R+F9iYtLYh/sZp+SPnJ0fEd/7Xrla/gf/P6X2l61NgmfQI/LHy1F0L0HYgdx7l9VtU/WfWI+f/i6F9/+j0r3kpO1HHEpUuYQkkBSioig2nXdHmSSja0kAEr3HHiD3gOJAWmtooAMzQUzNT2k6mKEm+q0gFgvqC+qpcotrc1L80k9N7LqQO+PbkO0xY4bDnlznY3zVVi1RycOQbXeW/8ACzZqQdKC6lCihJoVAGgIzzppszi8MrA7ITqs02GUt5RoNuKt13beU+061MJKkpZVifTTGhs6gk69mZpoYrKmmET2vj0JI03XVxR1jpmOZKLgA3dvAUJcuzuem2xTooPOK6k5j/agiZXS8nCeJ0UHDYeVqBwGq2OMytgkESCKAvvZXyiVVhFVt9NPGmo7U17aRMoZuSlF9h0KgYjT8tAQNo1Czm6rDTryUTDmFpIKgFKoknLo1JoK68aRdVbnsjLoxqdOlZ6gbHJIGyus0a9Cs1tNS0y4kLnAUjJtmXQVUHDDiqrjSK+B0sLSWx67yfQVpUtgneA6TTcGi/ldVN1LklNZVC21VTXLEnZXgU5HrMWYLKmHoPrzVO4PpKjpB8P2FsFlT6H2kOoPRUK8QdqTxByjNSxmN5Y7ctfDK2Vge3YV1xzXVVi/NkOPNJWzi51B0SaFSTqNdmvnidQztjeQ/YVW4lTvljDo/iHkqP8AM9o+JMemf1Ra8vSdHd+lSezV3A96fNVo+LMekr9UOWo+juT2eu4O71+fNdo+LM+kr4x95ak6O5fOQruDu9fos+0hsmfSX8YcpR/9e4fhfeRr/wDt3lfLs3aEv0lqmEp/+mJSeohVUx9DKWXRoHZofBfHSVsOrie3UeOitNyb0NKPMrQlpajUYckKVwGiFHcMieJzrq6je3ng3A7/ANq0w7EI3/xuGU9Gw/hel9rzNI7iEJdWDVQVmhJ2Yh4Z24TlodQI+UNG9/PJsPHs4da9YjXRs/jAzHw7ePUqm3N2hMZtl8p2c1iSgcBgomLEspYtHW7dT4qpElbNq29ujQeC/TZ9onwZn0l/GHKUf/XuC+mGvP1d5Xz802h4kx6SvjDlqTiO5fPZ67g5Pma0PEf9I/GPvtFLxHcns1bwPenzJaH9N/0j8Ye00vEd36T2Wt4HvV2uHYzjSFOP4ucWaBKjUpSO3Un1ARVV87JHBseweausMppI2l0u0+StcV6tF5zDyUJUpRASkEknYBqY+tBcbDavLnBoLjsCxi37TVNzCl0OZwtp1ITsFBtOvWY1FPCIIg3vWNq53VMxcOxdspNT0gAcK0Nk96tNUE/lPUQY4vZTVRte56Nq7skq6MXsQOnZ+l62tedDrC0NsBlx1SedUilFJFTwNa+/OPMNG5kgc51wNi9VFeySItYzK47bK08m1lc2wXlDpOnLyBp5zU9VIgYnNnkyDd5q0wen5OLlDtd5K4RWq3SCJBEgix++ti/Jpg4R3NyqkcN6ew+oiNLQ1HKxa7RtWQxKl5Ga42HZ91YrJnpeUZl3WmiUPHA88TVaFbjllnnsFBoaxAmjlne9rzq3YNxCs4JYaeNj2N0doTvBXJaNmuzjBUElxbClBL2nPN1qAkUqVDfpkaE1jrFMynksdA61xwK4zwSVUVwLlpNj9Q9dij7kXi+TOYHD3FZz+yrxurYew7I719JyrczfiHio2GVvIPyP+E+HretYSqsZ1atfsESCJBEgiQRfK0gggioOoMF8IvtWaX7u2lhSXWEkJWaFKfBVqCncDnlspF7QVZkBZIdnks5idCIiJIht4cV83Fu8H3FuvpJSg96qvSUc6qrqB669cfa+q5NoZGdvkvmGUXKvMko2cd5WmpSAKDIDdFCtIBZfUF9SCJBEgiQRIIs35Qbyc4TLNHoJPdCNqh4I4A68erO7w6ky/wAr9u78rOYrXZjyLDpv/C8LnyIa7q9VpbqSJZxaQUAmorrkrcFUqK61j1WyGTmM1APOG/1xXnD4RFz5NC4c0nZ/vhdSkk3NNfKG50lyW5pSitRqK7MJ1qfF3gU4x3mB+R0GjrjT15qVG2ojzsqDdljr68lS7vWUqZfQ0NDms7kjU+4cSItaicQxlx7OtUlJTGeUMHb1LbGmwlISkUSkAADYBkBGWJJNytqAGiwX3HxfUgiQRIIom81jCaYU3osdJB3KHuOh64kUs5hkDt29RaymFREWHbu61lllzYYcLcylamgolbQNKrTkKjQ57K7t0X8sZkbniIvuPQsvBLyL+TmBy31HT91dX7UaU1KzMytbFFqU2hqpSUg0AUKeLTPLJRGVYqmwvD3xRjNoLkq6dOx0cc0pLdTYD16uq1eS775U5NBnC0sleGoxJSfCUkabzStKndE+lqowBEXXI06FWVtHKS6cNsDrbeu+5N7eaow+rueiFnwPsq+zuOzq05V1DmvJHt3jj+1Iw3EclopTpuPD9eS0kGKNaNfsESCJBEgiQRIIkESCJBEgiQRIIkEVGvte7AFMS6unotY8HelJ8bednXpa0NDm/kk2bhx/SpMSxHIDFEdd54ftUy7ksw4+lMwvA2a56VOwE+COPCLSpfI2MmMXKpqOOJ8oEpsFe/4WTqw8t7mVjJDycbZ4oUlNR1dtNsU/81R/IwDMOGh7VffwUv8AG8nKdx1HYVT7wWlSssw8tyWqCkK2HxATmUjYDu4VNnTQ/wDLI2zvWvWqern/AOGJ12etOpX25Fg/JmcSx3VyhV9kbEfHieEVFdU8s+w2DYr3DaTkI7u+I7fwrJEJWKQRIIkESCJBFSr/AF2edBmGh3RI6aR4SRtH2gPOOoRaYfV5Dyb9h2dH6VNilDyg5Vg5w29P7Cq1jTCJhHyZ9QCggpllqOSVEg4T10AB2AU2xPnY6F3KxjfzhxVZTSNnbyMp1tzSdxVkt111pUm8UgzhBaW0DXnE0OtNlc/7uEQYGseJGX5m0HgrKpc+MxSW/k2EcVDXhumUdJiilJSkvMhWJSCRqNCU1rs9Wkqmrs2knYeP7UKrw4t50W22o3j9L5upfFcvRt2q2dB4yOrenh5t0faugbLzmaO8D+15ocTdDZkmrfELTZGdbeQFtrCknaPYdx4GKJ8bmHK4WK00cjJG5mG4XRHhe0giQRIIkESCJBEgiQRIIvN99KElS1BKRmSTQDrMfQ0uNhtXlzg0XcbBZ3eq+5cq1LEpRopzQngnxRx16tt1SYdl58u3h+Vnq7FS67IdnH8KluS6khJUlSQrNJIIBG8Hb2Rah7SSAdipSxzQCRodi0qReZmpVlS2mSyhJQ9U4S0UjvkkZ0O4UPSGesUEjZIZnAONzs6Vp4nRVEDS5oyjQ7rW4KuW1bLSWPk8u4XmljIOo6TNDolRpsrQUy3xOgp3uk5SQZSOG9VtTVRti5KI5mnju9eC7+T+7WIiZdHRGbSTtPjngNnHPYK88Rq7Dkmdv4/K74VQ3PLSDq/P4WjRSLQpBEgiQRIIkESCJBFnt97o0xTEunLVxsbN6kjdvHbFzQ13/HJ2FUGJYbtliHWPuFEXWt5phKsbaQ6Eq5p7DiNSO9UK8AAesbTEirpXyEZTpcXCiUNZHE0hws4A2NvAroukwoKXaEw4pLaKnFXNxR2cRXKm00Gwx4rHCwpoxqfBdKBrsxq5XWA8V8PMsz4ddbQWHW0KcXtQoDTTMKIrU02bax9a6SlLWOOZpNhx/wBL45kVaHPYMrgCTwP7UDZlpPSygtpSkV9FQG8HIj2RNlijmGVwv5qvhnlgOZhtfuKvti8oDS6JmE82rxhUoPvT6+uKefDHt1j1Hir6mxiN+kosfD9K4S0yhxOJCkqSdqSCPVFa5rmmzhZW7HteLtNwvWPK9JBEgiQRIIkEXw64EiqiABqSaDzx9AJNgvhIAuVVbZv4w1VLXdl8MkD+7b2V64sIcNlfq/QeKq6jFoY9Gc4+HrqVBtW2ZicWAtRNTRDackgnIUG08TUxcRU8VO24HWVQT1U1U4Bx6gpez7DZl32vlT7WIKGNnM0qDhxK077DUaUrnSIslTJLG7kmm24qZDRxQStMzxe+o8vspmZsxmZd5t6eU66sqLaGu8QACdBUCg3kViKyaSFmZkdgNpO0+SmvginkySS5idgGweYVOkrUXLh9pOFSXAUKrmKg0xDsr5xui0khbMWPOhGv6VNHUOgzxjUHT9qauZdMvkOvCjI0G1Z/Tx2xFra0RjIz4vL9qbh2HGU8pIOb5/pailIAoBQDQCKDatOBZfsESCJBEgiQRIIkESCJBFSL23KDlXpYAL1U3oFcU7lcNDw22tHiGTmSbOKpa/CxJeSLbw4/tUKZnHsAYWpWBtRIQrLCduWvZsqd8W7Y483KNGp3qgklly8k46DcrJdZ9uWlX5hzC4XO5JaqM9ahW4HPUaDiIg1bXzTNjbpbW/r1dWdC9lPTvlfrfS3r1ZR79oTFoOoZ6IFeghIolIA1O3If9COzYoqRhk38d5Ud001c8R7BuG4Lqfuq2StuXmQ7MNglTZQQDTUJVpUbs+yOba14s6RlmnYV1dh0ZuyJ93jaFBSwfaSHkc6hJ0WnEAaGlKjLXZExxikOR1ieCgsE8Y5RtwOIU3I38mkZKKHB9pND5009dYiPwyF2zRTY8YqGfFY+uhTUvykDw2CPJXX1ED2xFdhJ/wAXKYzHG/5M7iuxHKLLbW3h2JP545nCpeI8fwuwxqDgfD8r9VyiS2xt4/2p/XHwYVNxHrsQ41BwPh+VyTHKQjwGFHylgewGOjcJd/k5cnY4z/Fih53lAmV94ENjgKnzqy9USmYZC34rlRJMZnd8IAUKVzM2qlXXla0zIHZon1RKtDANzVCJqKl1tXFSF2bsGaS6rFTm8sFM1KpWlT3u7QxwqqzkS0W271IosPM7XOJtbd0qaC2RKtTMsyEpl3wXkEVcoMqlRz0NaaZ8Ii2k5Z0Urrlw04KdeIQNlhbYNdqN/r1uXlbF3233TMtzDQl3DiWVKopPjADaeBoQco9QVTomck5hzDYvFRRMmk5drxkOpURNXgwBbUohLaCSkOBNHVIrkCrX36baxJZS5rPmNzw3KJJW5bxwCw47yFNXTuQVUdmhROqWjqeK9w+zrv3GNV4jbmRbeP4/KmUOFXtJN3fn8LRUpAFAKAaARSLQjRfsESCJBEgiQRIIkESCJBEgiQRQt4bsszQqoYXNjideo+MOB7KRKp6uSA6ajgodVQxVA52h4rMrdu0/Kmq04kbHE5p7fFPX64vqerjm0B14etqzNVQTU+pFxxHrRfdzrVRLTIW53hSUkgVpWmdOyPNbC6WLK3avuHVDYJsz9mxTljNMyRceEw3MPLBQyhs1JKjqraCTTXTPWsQ5nSVADMha0aklWFO2KlLpM4c46ADpUlas8iWS3LomuacZb6SS3iS4SK0O4mhP90cIo3TEyOZcOPGxCkzStga2JsmUtHC4Kr9zbPTNvvrdbC0hBVhHRGJSsgKEU0NIm1spgja1htr5Kuw6FtTK90guLbOkrpXdlt1wIDTsrhBW6XFBSQgeKa5mu0mlAY5iscxty4O3C2hv0rs7D45H5Q0stqb6i3QuJmwZaYUESj6yvEAUuppVO1YIpkBspXqjs6qmiF5m6dC4No6eY5YH69PDivX9mWHOdblphS32gSUqRQKoaHCevLbqOuPHtkrMrpG2aV693wvzMifdzeK6Jy6DaWmnm1qWCELdQaV5tVKqTQVFM/8AwjwyvcXuY4W2gda6PwyMMbIw32EjoK7XrIalBOPIbStTRQlpK+kEhSUEqodc1H0Y5id85jY51r3vbt/C7GmjphLK1ty21r9mviu27tpIW0iaKENrDnMulAoFBRThJHAqSa7OlvjjUwua8xA3Frj13rvSVDXsE5Fjext0/wCx4rntW8KJZ0pKCl4PpU4UjorRSmPyig6bxHuGldMy97tsbdB4d/guc9a2B+UizswvwI49o8VEuXhal3poy6edS8QRirgFa4qpIqrMmmmRiSKR80bBJpl7+hRHVsUEkhiGbN3dOihpCyn511Sm0DpKJUqmFAJz1pTsFTEqSaOnYA4/cqFFTzVTyWjbv2BaNdy57UtRau6O+MRknyRs69eqKWprnzaDQLRUmGxwc46u4/hWSIKsUgiQRIIkESCJBEgiQRIIkESCJBEgi/FCuR0giq9s3Gl3qqb7iv7I6J60/CkT4cRlj0dqPHvVZUYVDLq3mno2dyptoXOm2DiQnnAk1CmjmCNDTvq9VYtI6+CUWdp1qmlwyohOZutuG1QM684palOlRcPfYtdKZ9kS42ta0BmxQJXPc8mTb0qZu5bLLLT7TqHCHgElTZTUJoRTpdZiLVU8kj2vYRzeKm0dVFFG9jwedwXfZVryzbjjfOPKl3mcBW5mpB6WVB4NFbNpjjLBM9gdYBzTew2HZ+FIhqYGPczMS1wtc7R+tV8WWqXkXm3RMJeqrCoISckFJqo121w5dcfZeVqWFmTL18V5g5GkkDw/NrbThx8l22e7Kybr0ymYS7iSoNNpBxdI4qK3UpT/ANSOUgmqGNiLLWtc7l3idT00j5g+972A26rkVeUNokltqq40hSHUUNCjoihNKaJqN2UdfYy90jXDQm4PSuRrwxkTmHUCxHR6C+7SviPlCltIxsuNhDjbgoFUxZihNMjTz5aR5ioDyQa82INwQk2KDli5gu0ixBURalvF1tLDTSGWcVcCKkqVvJOvm90SYqUMcZHuzHiVEnrDIwRRtyt4DiumXu7Ozasa0qz8N4kZdR6VOoR4dVU8Ayt7guraGrqXZn95Vtse4DLdFPKLqt2iPNqe004RXTYnI/Rmg8Va0+DxR6yc4+CtrTSUgJSAlI0AFAOoCK4kk3Ktg0NFgvuPi+pBEgiQRIIkESCJBEgiQRIIkESCJBEgiQRIIkEXPNyLboo42hY+0kH2x7ZI5hu02XN8TJBZ4B61Bzdx5NeiFIP2FH2Go9US2YjO3ffrUJ+F0zv8bdSi3uTdrwXnB5QSfZSO7cVfvaFGdgkW5xXIrk2VsmEnrbI/PHUYsN7fH9LgcDO5/h+1+Dk2V9YTT7s/rh72H0+P6T3Gfr8P2upnk3b8N9Z8lIHtJjm7Fn7mrs3BIx8Tj671Jytw5ROqVr8pR/LSODsSndsNlIZhNM3aL9ZU5JWWyz/KaQjilIB8+piI+V7/AIjdTo4I4/gaAuuOa6pBEgiQRIIkESCJBEgiQRIIkESCJBEgiQRIIkESCJBEgiQRIIkESCJBEgiQRIIkESCJBEgiQRIIkESCJBEgiQRf/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4" descr="Kết quả hình ảnh cho dấu chấm hỏi đẹ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6" descr="Kết quả hình ảnh cho dấu chấm hỏi đẹp"/>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1" descr="C:\Users\ADMIN\Searches\Pictures\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 y="7938"/>
            <a:ext cx="1859093" cy="172174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1844667" y="228600"/>
            <a:ext cx="7337432" cy="1143000"/>
          </a:xfrm>
        </p:spPr>
        <p:txBody>
          <a:bodyPr>
            <a:normAutofit/>
          </a:bodyPr>
          <a:lstStyle/>
          <a:p>
            <a:r>
              <a:rPr lang="en-US" sz="2200" b="1" dirty="0" smtClean="0">
                <a:solidFill>
                  <a:schemeClr val="bg1"/>
                </a:solidFill>
                <a:latin typeface="Times New Roman" pitchFamily="18" charset="0"/>
                <a:cs typeface="Times New Roman" pitchFamily="18" charset="0"/>
              </a:rPr>
              <a:t>CAO ĐẲNG LÝ TỰ TRỌNG TP. HỒ CHÍ MINH</a:t>
            </a:r>
            <a:endParaRPr lang="en-US" sz="2200" dirty="0"/>
          </a:p>
        </p:txBody>
      </p:sp>
      <p:pic>
        <p:nvPicPr>
          <p:cNvPr id="1026" name="Picture 2" descr="Káº¿t quáº£ hÃ¬nh áº£nh cho káº¿ toÃ¡n quáº£n trá»"/>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46" y="1729678"/>
            <a:ext cx="1821921" cy="256044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Káº¿t quáº£ hÃ¬nh áº£nh cho káº¿ toÃ¡n quáº£n trá»"/>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Káº¿t quáº£ hÃ¬nh áº£nh cho káº¿ toÃ¡n quáº£n trá»"/>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1" name="Picture 7" descr="C:\Users\User\Documents\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5" y="4419600"/>
            <a:ext cx="1810549" cy="2438400"/>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1820394" y="3962400"/>
            <a:ext cx="1981200" cy="106566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b="1" dirty="0" err="1" smtClean="0">
                <a:solidFill>
                  <a:schemeClr val="tx1">
                    <a:lumMod val="10000"/>
                  </a:schemeClr>
                </a:solidFill>
                <a:latin typeface="Arial" pitchFamily="34" charset="0"/>
                <a:cs typeface="Arial" pitchFamily="34" charset="0"/>
              </a:rPr>
              <a:t>Thông</a:t>
            </a:r>
            <a:r>
              <a:rPr lang="en-US" sz="2800" b="1" dirty="0" smtClean="0">
                <a:solidFill>
                  <a:schemeClr val="tx1">
                    <a:lumMod val="10000"/>
                  </a:schemeClr>
                </a:solidFill>
                <a:latin typeface="Arial" pitchFamily="34" charset="0"/>
                <a:cs typeface="Arial" pitchFamily="34" charset="0"/>
              </a:rPr>
              <a:t> tin</a:t>
            </a:r>
          </a:p>
          <a:p>
            <a:pPr algn="ct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kế</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toán</a:t>
            </a:r>
            <a:endParaRPr lang="en-US" sz="2800" b="1" dirty="0">
              <a:solidFill>
                <a:schemeClr val="tx1">
                  <a:lumMod val="10000"/>
                </a:schemeClr>
              </a:solidFill>
              <a:latin typeface="Arial" pitchFamily="34" charset="0"/>
              <a:cs typeface="Arial" pitchFamily="34" charset="0"/>
            </a:endParaRPr>
          </a:p>
        </p:txBody>
      </p:sp>
      <p:sp>
        <p:nvSpPr>
          <p:cNvPr id="17" name="Rounded Rectangle 16"/>
          <p:cNvSpPr/>
          <p:nvPr/>
        </p:nvSpPr>
        <p:spPr>
          <a:xfrm>
            <a:off x="7111621" y="4799463"/>
            <a:ext cx="1981200" cy="1677536"/>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b="1" dirty="0" err="1" smtClean="0">
                <a:solidFill>
                  <a:schemeClr val="tx1">
                    <a:lumMod val="10000"/>
                  </a:schemeClr>
                </a:solidFill>
                <a:latin typeface="Arial" pitchFamily="34" charset="0"/>
                <a:cs typeface="Arial" pitchFamily="34" charset="0"/>
              </a:rPr>
              <a:t>Kế</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toán</a:t>
            </a:r>
            <a:endParaRPr lang="en-US" sz="2800" b="1" dirty="0" smtClean="0">
              <a:solidFill>
                <a:schemeClr val="tx1">
                  <a:lumMod val="10000"/>
                </a:schemeClr>
              </a:solidFill>
              <a:latin typeface="Arial" pitchFamily="34" charset="0"/>
              <a:cs typeface="Arial" pitchFamily="34" charset="0"/>
            </a:endParaRPr>
          </a:p>
          <a:p>
            <a:pPr algn="ct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tài</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chính</a:t>
            </a:r>
            <a:endParaRPr lang="en-US" sz="2800" b="1" dirty="0">
              <a:solidFill>
                <a:schemeClr val="tx1">
                  <a:lumMod val="10000"/>
                </a:schemeClr>
              </a:solidFill>
              <a:latin typeface="Arial" pitchFamily="34" charset="0"/>
              <a:cs typeface="Arial" pitchFamily="34" charset="0"/>
            </a:endParaRPr>
          </a:p>
        </p:txBody>
      </p:sp>
      <p:sp>
        <p:nvSpPr>
          <p:cNvPr id="18" name="Rounded Rectangle 17"/>
          <p:cNvSpPr/>
          <p:nvPr/>
        </p:nvSpPr>
        <p:spPr>
          <a:xfrm>
            <a:off x="4038600" y="4799462"/>
            <a:ext cx="2590798" cy="167753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b="1" dirty="0" err="1" smtClean="0">
                <a:solidFill>
                  <a:schemeClr val="tx1">
                    <a:lumMod val="10000"/>
                  </a:schemeClr>
                </a:solidFill>
                <a:latin typeface="Arial" pitchFamily="34" charset="0"/>
                <a:cs typeface="Arial" pitchFamily="34" charset="0"/>
              </a:rPr>
              <a:t>Đối</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tượng</a:t>
            </a:r>
            <a:endParaRPr lang="en-US" sz="2800" b="1" dirty="0" smtClean="0">
              <a:solidFill>
                <a:schemeClr val="tx1">
                  <a:lumMod val="10000"/>
                </a:schemeClr>
              </a:solidFill>
              <a:latin typeface="Arial" pitchFamily="34" charset="0"/>
              <a:cs typeface="Arial" pitchFamily="34" charset="0"/>
            </a:endParaRPr>
          </a:p>
          <a:p>
            <a:pPr algn="ctr"/>
            <a:r>
              <a:rPr lang="en-US" sz="2800" b="1" dirty="0" err="1" smtClean="0">
                <a:solidFill>
                  <a:schemeClr val="tx1">
                    <a:lumMod val="10000"/>
                  </a:schemeClr>
                </a:solidFill>
                <a:latin typeface="Arial" pitchFamily="34" charset="0"/>
                <a:cs typeface="Arial" pitchFamily="34" charset="0"/>
              </a:rPr>
              <a:t>Bên</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ngoài</a:t>
            </a:r>
            <a:r>
              <a:rPr lang="en-US" sz="2800" b="1" dirty="0" smtClean="0">
                <a:solidFill>
                  <a:schemeClr val="tx1">
                    <a:lumMod val="10000"/>
                  </a:schemeClr>
                </a:solidFill>
                <a:latin typeface="Arial" pitchFamily="34" charset="0"/>
                <a:cs typeface="Arial" pitchFamily="34" charset="0"/>
              </a:rPr>
              <a:t> </a:t>
            </a:r>
            <a:r>
              <a:rPr lang="en-US" sz="2800" b="1" dirty="0" err="1">
                <a:solidFill>
                  <a:schemeClr val="tx1">
                    <a:lumMod val="10000"/>
                  </a:schemeClr>
                </a:solidFill>
                <a:latin typeface="Arial" pitchFamily="34" charset="0"/>
                <a:cs typeface="Arial" pitchFamily="34" charset="0"/>
              </a:rPr>
              <a:t>d</a:t>
            </a:r>
            <a:r>
              <a:rPr lang="en-US" sz="2800" b="1" dirty="0" err="1" smtClean="0">
                <a:solidFill>
                  <a:schemeClr val="tx1">
                    <a:lumMod val="10000"/>
                  </a:schemeClr>
                </a:solidFill>
                <a:latin typeface="Arial" pitchFamily="34" charset="0"/>
                <a:cs typeface="Arial" pitchFamily="34" charset="0"/>
              </a:rPr>
              <a:t>oanh</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nghiệp</a:t>
            </a:r>
            <a:endParaRPr lang="en-US" sz="2800" b="1" dirty="0">
              <a:solidFill>
                <a:schemeClr val="tx1">
                  <a:lumMod val="10000"/>
                </a:schemeClr>
              </a:solidFill>
              <a:latin typeface="Arial" pitchFamily="34" charset="0"/>
              <a:cs typeface="Arial" pitchFamily="34" charset="0"/>
            </a:endParaRPr>
          </a:p>
        </p:txBody>
      </p:sp>
      <p:sp>
        <p:nvSpPr>
          <p:cNvPr id="19" name="Rounded Rectangle 18"/>
          <p:cNvSpPr/>
          <p:nvPr/>
        </p:nvSpPr>
        <p:spPr>
          <a:xfrm>
            <a:off x="4051110" y="2667000"/>
            <a:ext cx="2590799" cy="159963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b="1" dirty="0" err="1" smtClean="0">
                <a:solidFill>
                  <a:schemeClr val="tx1">
                    <a:lumMod val="10000"/>
                  </a:schemeClr>
                </a:solidFill>
                <a:latin typeface="Arial" pitchFamily="34" charset="0"/>
                <a:cs typeface="Arial" pitchFamily="34" charset="0"/>
              </a:rPr>
              <a:t>Nhà</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quản</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trị</a:t>
            </a:r>
            <a:endParaRPr lang="en-US" sz="2800" b="1" dirty="0" smtClean="0">
              <a:solidFill>
                <a:schemeClr val="tx1">
                  <a:lumMod val="10000"/>
                </a:schemeClr>
              </a:solidFill>
              <a:latin typeface="Arial" pitchFamily="34" charset="0"/>
              <a:cs typeface="Arial" pitchFamily="34" charset="0"/>
            </a:endParaRPr>
          </a:p>
          <a:p>
            <a:pPr algn="ctr"/>
            <a:r>
              <a:rPr lang="en-US" sz="2800" b="1" dirty="0" err="1" smtClean="0">
                <a:solidFill>
                  <a:schemeClr val="tx1">
                    <a:lumMod val="10000"/>
                  </a:schemeClr>
                </a:solidFill>
                <a:latin typeface="Arial" pitchFamily="34" charset="0"/>
                <a:cs typeface="Arial" pitchFamily="34" charset="0"/>
              </a:rPr>
              <a:t>Doanh</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nghiệp</a:t>
            </a:r>
            <a:endParaRPr lang="en-US" sz="2800" b="1" dirty="0">
              <a:solidFill>
                <a:schemeClr val="tx1">
                  <a:lumMod val="10000"/>
                </a:schemeClr>
              </a:solidFill>
              <a:latin typeface="Arial" pitchFamily="34" charset="0"/>
              <a:cs typeface="Arial" pitchFamily="34" charset="0"/>
            </a:endParaRPr>
          </a:p>
        </p:txBody>
      </p:sp>
      <p:sp>
        <p:nvSpPr>
          <p:cNvPr id="20" name="Rounded Rectangle 19"/>
          <p:cNvSpPr/>
          <p:nvPr/>
        </p:nvSpPr>
        <p:spPr>
          <a:xfrm>
            <a:off x="7111621" y="2667000"/>
            <a:ext cx="1981200" cy="159963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b="1" dirty="0" err="1" smtClean="0">
                <a:solidFill>
                  <a:schemeClr val="tx1">
                    <a:lumMod val="10000"/>
                  </a:schemeClr>
                </a:solidFill>
                <a:latin typeface="Arial" pitchFamily="34" charset="0"/>
                <a:cs typeface="Arial" pitchFamily="34" charset="0"/>
              </a:rPr>
              <a:t>Kế</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toán</a:t>
            </a:r>
            <a:endParaRPr lang="en-US" sz="2800" b="1" dirty="0" smtClean="0">
              <a:solidFill>
                <a:schemeClr val="tx1">
                  <a:lumMod val="10000"/>
                </a:schemeClr>
              </a:solidFill>
              <a:latin typeface="Arial" pitchFamily="34" charset="0"/>
              <a:cs typeface="Arial" pitchFamily="34" charset="0"/>
            </a:endParaRPr>
          </a:p>
          <a:p>
            <a:pPr algn="ctr"/>
            <a:r>
              <a:rPr lang="en-US" sz="2800" b="1" dirty="0" err="1" smtClean="0">
                <a:solidFill>
                  <a:schemeClr val="tx1">
                    <a:lumMod val="10000"/>
                  </a:schemeClr>
                </a:solidFill>
                <a:latin typeface="Arial" pitchFamily="34" charset="0"/>
                <a:cs typeface="Arial" pitchFamily="34" charset="0"/>
              </a:rPr>
              <a:t>Quản</a:t>
            </a:r>
            <a:r>
              <a:rPr lang="en-US" sz="2800" b="1" dirty="0" smtClean="0">
                <a:solidFill>
                  <a:schemeClr val="tx1">
                    <a:lumMod val="10000"/>
                  </a:schemeClr>
                </a:solidFill>
                <a:latin typeface="Arial" pitchFamily="34" charset="0"/>
                <a:cs typeface="Arial" pitchFamily="34" charset="0"/>
              </a:rPr>
              <a:t> </a:t>
            </a:r>
            <a:r>
              <a:rPr lang="en-US" sz="2800" b="1" dirty="0" err="1" smtClean="0">
                <a:solidFill>
                  <a:schemeClr val="tx1">
                    <a:lumMod val="10000"/>
                  </a:schemeClr>
                </a:solidFill>
                <a:latin typeface="Arial" pitchFamily="34" charset="0"/>
                <a:cs typeface="Arial" pitchFamily="34" charset="0"/>
              </a:rPr>
              <a:t>trị</a:t>
            </a:r>
            <a:endParaRPr lang="en-US" sz="2800" b="1" dirty="0">
              <a:solidFill>
                <a:schemeClr val="tx1">
                  <a:lumMod val="10000"/>
                </a:schemeClr>
              </a:solidFill>
              <a:latin typeface="Arial" pitchFamily="34" charset="0"/>
              <a:cs typeface="Arial" pitchFamily="34" charset="0"/>
            </a:endParaRPr>
          </a:p>
        </p:txBody>
      </p:sp>
      <p:sp>
        <p:nvSpPr>
          <p:cNvPr id="11" name="TextBox 10"/>
          <p:cNvSpPr txBox="1"/>
          <p:nvPr/>
        </p:nvSpPr>
        <p:spPr>
          <a:xfrm>
            <a:off x="1844667" y="1729678"/>
            <a:ext cx="7299333" cy="553998"/>
          </a:xfrm>
          <a:prstGeom prst="rect">
            <a:avLst/>
          </a:prstGeom>
          <a:noFill/>
        </p:spPr>
        <p:txBody>
          <a:bodyPr wrap="square" rtlCol="0">
            <a:spAutoFit/>
          </a:bodyPr>
          <a:lstStyle/>
          <a:p>
            <a:pPr algn="ctr"/>
            <a:r>
              <a:rPr lang="en-US" sz="3000" b="1" dirty="0" smtClean="0">
                <a:solidFill>
                  <a:schemeClr val="tx1">
                    <a:lumMod val="10000"/>
                  </a:schemeClr>
                </a:solidFill>
                <a:latin typeface="Arial" pitchFamily="34" charset="0"/>
                <a:cs typeface="Arial" pitchFamily="34" charset="0"/>
              </a:rPr>
              <a:t>BẢN CHẤT THÔNG TIN KẾ TOÁN</a:t>
            </a:r>
            <a:endParaRPr lang="en-US" sz="3000" b="1" dirty="0">
              <a:solidFill>
                <a:schemeClr val="tx1">
                  <a:lumMod val="10000"/>
                </a:schemeClr>
              </a:solidFill>
              <a:latin typeface="Arial" pitchFamily="34" charset="0"/>
              <a:cs typeface="Arial" pitchFamily="34" charset="0"/>
            </a:endParaRPr>
          </a:p>
        </p:txBody>
      </p:sp>
      <p:cxnSp>
        <p:nvCxnSpPr>
          <p:cNvPr id="16" name="Straight Arrow Connector 15"/>
          <p:cNvCxnSpPr>
            <a:stCxn id="10" idx="0"/>
            <a:endCxn id="19" idx="1"/>
          </p:cNvCxnSpPr>
          <p:nvPr/>
        </p:nvCxnSpPr>
        <p:spPr>
          <a:xfrm flipV="1">
            <a:off x="2810994" y="3466815"/>
            <a:ext cx="1240116" cy="49558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5" name="Straight Arrow Connector 24"/>
          <p:cNvCxnSpPr>
            <a:stCxn id="18" idx="3"/>
          </p:cNvCxnSpPr>
          <p:nvPr/>
        </p:nvCxnSpPr>
        <p:spPr>
          <a:xfrm>
            <a:off x="6629398" y="5638231"/>
            <a:ext cx="482223"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6" name="Straight Arrow Connector 25"/>
          <p:cNvCxnSpPr>
            <a:stCxn id="19" idx="3"/>
            <a:endCxn id="20" idx="1"/>
          </p:cNvCxnSpPr>
          <p:nvPr/>
        </p:nvCxnSpPr>
        <p:spPr>
          <a:xfrm>
            <a:off x="6641909" y="3466815"/>
            <a:ext cx="469712"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7" name="Straight Arrow Connector 26"/>
          <p:cNvCxnSpPr/>
          <p:nvPr/>
        </p:nvCxnSpPr>
        <p:spPr>
          <a:xfrm>
            <a:off x="2667000" y="5028063"/>
            <a:ext cx="1354318" cy="61073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2950799"/>
      </p:ext>
    </p:extLst>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1"/>
          <p:cNvSpPr>
            <a:spLocks noGrp="1"/>
          </p:cNvSpPr>
          <p:nvPr>
            <p:ph idx="1"/>
          </p:nvPr>
        </p:nvSpPr>
        <p:spPr>
          <a:xfrm>
            <a:off x="1801483" y="1905000"/>
            <a:ext cx="7315200" cy="3840163"/>
          </a:xfrm>
        </p:spPr>
        <p:txBody>
          <a:bodyPr>
            <a:noAutofit/>
          </a:bodyPr>
          <a:lstStyle/>
          <a:p>
            <a:pPr marL="0" indent="0" algn="just" eaLnBrk="1" hangingPunct="1">
              <a:buNone/>
            </a:pPr>
            <a:r>
              <a:rPr lang="vi-VN" sz="3800" i="1" dirty="0" smtClean="0">
                <a:solidFill>
                  <a:schemeClr val="tx2">
                    <a:lumMod val="50000"/>
                  </a:schemeClr>
                </a:solidFill>
                <a:latin typeface="Arial" pitchFamily="34" charset="0"/>
                <a:cs typeface="Arial" pitchFamily="34" charset="0"/>
              </a:rPr>
              <a:t>Theo luật kế toán Việt Nam</a:t>
            </a:r>
            <a:r>
              <a:rPr lang="vi-VN" sz="3800" dirty="0" smtClean="0">
                <a:solidFill>
                  <a:schemeClr val="tx2">
                    <a:lumMod val="50000"/>
                  </a:schemeClr>
                </a:solidFill>
                <a:latin typeface="Arial" pitchFamily="34" charset="0"/>
                <a:cs typeface="Arial" pitchFamily="34" charset="0"/>
              </a:rPr>
              <a:t>, kế toán quản trị được định nghĩa là “việc thu thập, xử lý, phân tích và cung cấp thông tin kinh tế, tài chính  theo yêu cầu quản trị và quyết định kinh tế, tài chính trong nội bộ đơn vị kế toán (Luật kế toán</a:t>
            </a:r>
            <a:r>
              <a:rPr lang="en-US" sz="3800" dirty="0" smtClean="0">
                <a:solidFill>
                  <a:schemeClr val="tx2">
                    <a:lumMod val="50000"/>
                  </a:schemeClr>
                </a:solidFill>
                <a:latin typeface="Arial" pitchFamily="34" charset="0"/>
                <a:cs typeface="Arial" pitchFamily="34" charset="0"/>
              </a:rPr>
              <a:t> 2003</a:t>
            </a:r>
            <a:r>
              <a:rPr lang="vi-VN" sz="3800" dirty="0" smtClean="0">
                <a:solidFill>
                  <a:schemeClr val="tx2">
                    <a:lumMod val="50000"/>
                  </a:schemeClr>
                </a:solidFill>
                <a:latin typeface="Arial" pitchFamily="34" charset="0"/>
                <a:cs typeface="Arial" pitchFamily="34" charset="0"/>
              </a:rPr>
              <a:t>, khoản 3, điều 4).</a:t>
            </a:r>
            <a:endParaRPr lang="en-US" sz="3800" dirty="0" smtClean="0">
              <a:solidFill>
                <a:schemeClr val="tx2">
                  <a:lumMod val="50000"/>
                </a:schemeClr>
              </a:solidFill>
              <a:latin typeface="Arial" pitchFamily="34" charset="0"/>
              <a:cs typeface="Arial" pitchFamily="34" charset="0"/>
            </a:endParaRPr>
          </a:p>
        </p:txBody>
      </p:sp>
      <p:sp>
        <p:nvSpPr>
          <p:cNvPr id="17412" name="Slide Number Placeholder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lgn="ctr" eaLnBrk="0" hangingPunct="0">
              <a:defRPr sz="2400">
                <a:solidFill>
                  <a:schemeClr val="tx1"/>
                </a:solidFill>
                <a:latin typeface="Times New Roman" pitchFamily="18" charset="0"/>
              </a:defRPr>
            </a:lvl1pPr>
            <a:lvl2pPr marL="742950" indent="-285750" algn="ctr" eaLnBrk="0" hangingPunct="0">
              <a:defRPr sz="2400">
                <a:solidFill>
                  <a:schemeClr val="tx1"/>
                </a:solidFill>
                <a:latin typeface="Times New Roman" pitchFamily="18" charset="0"/>
              </a:defRPr>
            </a:lvl2pPr>
            <a:lvl3pPr marL="1143000" indent="-228600" algn="ctr" eaLnBrk="0" hangingPunct="0">
              <a:defRPr sz="2400">
                <a:solidFill>
                  <a:schemeClr val="tx1"/>
                </a:solidFill>
                <a:latin typeface="Times New Roman" pitchFamily="18" charset="0"/>
              </a:defRPr>
            </a:lvl3pPr>
            <a:lvl4pPr marL="1600200" indent="-228600" algn="ctr" eaLnBrk="0" hangingPunct="0">
              <a:defRPr sz="2400">
                <a:solidFill>
                  <a:schemeClr val="tx1"/>
                </a:solidFill>
                <a:latin typeface="Times New Roman" pitchFamily="18" charset="0"/>
              </a:defRPr>
            </a:lvl4pPr>
            <a:lvl5pPr marL="2057400" indent="-228600" algn="ctr"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eaLnBrk="1" hangingPunct="1">
              <a:defRPr/>
            </a:pPr>
            <a:fld id="{27E319A9-989F-499A-953F-32F57DB32560}" type="slidenum">
              <a:rPr lang="en-US" sz="1000" smtClean="0"/>
              <a:pPr algn="r" eaLnBrk="1" hangingPunct="1">
                <a:defRPr/>
              </a:pPr>
              <a:t>6</a:t>
            </a:fld>
            <a:endParaRPr lang="en-US" sz="1000" smtClean="0"/>
          </a:p>
        </p:txBody>
      </p:sp>
      <p:sp>
        <p:nvSpPr>
          <p:cNvPr id="2" name="Rectangle 1"/>
          <p:cNvSpPr/>
          <p:nvPr/>
        </p:nvSpPr>
        <p:spPr>
          <a:xfrm>
            <a:off x="1752600" y="533400"/>
            <a:ext cx="7541680" cy="677108"/>
          </a:xfrm>
          <a:prstGeom prst="rect">
            <a:avLst/>
          </a:prstGeom>
        </p:spPr>
        <p:txBody>
          <a:bodyPr wrap="none">
            <a:spAutoFit/>
          </a:bodyPr>
          <a:lstStyle/>
          <a:p>
            <a:r>
              <a:rPr lang="en-US" sz="3800" b="1" dirty="0">
                <a:solidFill>
                  <a:schemeClr val="bg1"/>
                </a:solidFill>
                <a:latin typeface="Arial" pitchFamily="34" charset="0"/>
                <a:ea typeface="Gungsuh" pitchFamily="18" charset="-127"/>
                <a:cs typeface="Arial" pitchFamily="34" charset="0"/>
              </a:rPr>
              <a:t>KHÁI NIỆM KẾ TOÁN QUẢN TRỊ</a:t>
            </a:r>
            <a:endParaRPr lang="en-US" sz="3800" dirty="0">
              <a:solidFill>
                <a:schemeClr val="bg1"/>
              </a:solidFill>
            </a:endParaRPr>
          </a:p>
        </p:txBody>
      </p:sp>
    </p:spTree>
    <p:extLst>
      <p:ext uri="{BB962C8B-B14F-4D97-AF65-F5344CB8AC3E}">
        <p14:creationId xmlns:p14="http://schemas.microsoft.com/office/powerpoint/2010/main" val="1099657055"/>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28600"/>
            <a:ext cx="7315200" cy="1143000"/>
          </a:xfrm>
        </p:spPr>
        <p:txBody>
          <a:bodyPr>
            <a:normAutofit/>
          </a:bodyPr>
          <a:lstStyle/>
          <a:p>
            <a:pPr algn="just"/>
            <a:r>
              <a:rPr lang="en-US" sz="3100" dirty="0" smtClean="0">
                <a:solidFill>
                  <a:schemeClr val="bg1"/>
                </a:solidFill>
                <a:latin typeface="Arial" pitchFamily="34" charset="0"/>
                <a:cs typeface="Arial" pitchFamily="34" charset="0"/>
              </a:rPr>
              <a:t>KẾ TOÁN QUẢN TRỊ VỚI CÁC CHỨC NĂNG QUẢN LÝ</a:t>
            </a:r>
            <a:endParaRPr lang="en-US" sz="3100" dirty="0">
              <a:solidFill>
                <a:schemeClr val="bg1"/>
              </a:solidFill>
              <a:latin typeface="Arial" pitchFamily="34" charset="0"/>
              <a:cs typeface="Arial"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7</a:t>
            </a:fld>
            <a:endParaRPr lang="en-US" dirty="0"/>
          </a:p>
        </p:txBody>
      </p:sp>
      <p:sp>
        <p:nvSpPr>
          <p:cNvPr id="6" name="Rectangle 5"/>
          <p:cNvSpPr/>
          <p:nvPr/>
        </p:nvSpPr>
        <p:spPr>
          <a:xfrm>
            <a:off x="3704230" y="1600200"/>
            <a:ext cx="2467970" cy="1676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Hoạch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định</a:t>
            </a:r>
            <a:endParaRPr lang="en-US" sz="2000" b="1" dirty="0">
              <a:effectLst/>
              <a:latin typeface="Arial" pitchFamily="34" charset="0"/>
              <a:ea typeface="Calibri"/>
              <a:cs typeface="Arial" pitchFamily="34" charset="0"/>
            </a:endParaRPr>
          </a:p>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Xây</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dựng</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kế</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hoạch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ngắn</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hạn</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dài</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hạn</a:t>
            </a:r>
            <a:endParaRPr lang="en-US" sz="2000" b="1" dirty="0">
              <a:effectLst/>
              <a:latin typeface="Arial" pitchFamily="34" charset="0"/>
              <a:ea typeface="Calibri"/>
              <a:cs typeface="Arial" pitchFamily="34" charset="0"/>
            </a:endParaRPr>
          </a:p>
          <a:p>
            <a:pPr marL="0" marR="0" algn="ctr">
              <a:lnSpc>
                <a:spcPct val="115000"/>
              </a:lnSpc>
              <a:spcBef>
                <a:spcPts val="0"/>
              </a:spcBef>
              <a:spcAft>
                <a:spcPts val="1000"/>
              </a:spcAft>
            </a:pPr>
            <a:r>
              <a:rPr lang="en-US" sz="1100" b="1" dirty="0">
                <a:effectLst/>
                <a:latin typeface="Times New Roman"/>
                <a:ea typeface="Calibri"/>
                <a:cs typeface="Times New Roman"/>
              </a:rPr>
              <a:t> </a:t>
            </a:r>
            <a:endParaRPr lang="en-US" sz="1100" b="1" dirty="0">
              <a:effectLst/>
              <a:ea typeface="Calibri"/>
              <a:cs typeface="Times New Roman"/>
            </a:endParaRPr>
          </a:p>
        </p:txBody>
      </p:sp>
      <p:sp>
        <p:nvSpPr>
          <p:cNvPr id="7" name="Rectangle 6"/>
          <p:cNvSpPr/>
          <p:nvPr/>
        </p:nvSpPr>
        <p:spPr>
          <a:xfrm>
            <a:off x="6505575" y="3562350"/>
            <a:ext cx="1647825" cy="12179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Tổ</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chức</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và</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điều</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hành</a:t>
            </a:r>
            <a:endParaRPr lang="en-US" sz="2000" b="1" dirty="0">
              <a:effectLst/>
              <a:latin typeface="Arial" pitchFamily="34" charset="0"/>
              <a:ea typeface="Calibri"/>
              <a:cs typeface="Arial" pitchFamily="34" charset="0"/>
            </a:endParaRPr>
          </a:p>
        </p:txBody>
      </p:sp>
      <p:sp>
        <p:nvSpPr>
          <p:cNvPr id="8" name="Rectangle 7"/>
          <p:cNvSpPr/>
          <p:nvPr/>
        </p:nvSpPr>
        <p:spPr>
          <a:xfrm>
            <a:off x="3704230" y="5057775"/>
            <a:ext cx="2467970" cy="1647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Kiểm</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soát</a:t>
            </a:r>
            <a:endParaRPr lang="en-US" sz="2000" b="1" dirty="0">
              <a:effectLst/>
              <a:latin typeface="Arial" pitchFamily="34" charset="0"/>
              <a:ea typeface="Calibri"/>
              <a:cs typeface="Arial" pitchFamily="34" charset="0"/>
            </a:endParaRPr>
          </a:p>
          <a:p>
            <a:pPr marL="0" marR="0" algn="ctr">
              <a:lnSpc>
                <a:spcPct val="115000"/>
              </a:lnSpc>
              <a:spcBef>
                <a:spcPts val="0"/>
              </a:spcBef>
              <a:spcAft>
                <a:spcPts val="1000"/>
              </a:spcAft>
            </a:pPr>
            <a:r>
              <a:rPr lang="en-US" sz="2000" b="1" dirty="0">
                <a:effectLst/>
                <a:latin typeface="Arial" pitchFamily="34" charset="0"/>
                <a:ea typeface="Calibri"/>
                <a:cs typeface="Arial" pitchFamily="34" charset="0"/>
              </a:rPr>
              <a:t>So </a:t>
            </a:r>
            <a:r>
              <a:rPr lang="en-US" sz="2000" b="1" dirty="0" err="1">
                <a:effectLst/>
                <a:latin typeface="Arial" pitchFamily="34" charset="0"/>
                <a:ea typeface="Calibri"/>
                <a:cs typeface="Arial" pitchFamily="34" charset="0"/>
              </a:rPr>
              <a:t>sánh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giữa</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kết</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quả</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thực</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hiện</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với</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kế</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hoạch</a:t>
            </a:r>
            <a:endParaRPr lang="en-US" sz="2000" b="1" dirty="0">
              <a:effectLst/>
              <a:latin typeface="Arial" pitchFamily="34" charset="0"/>
              <a:ea typeface="Calibri"/>
              <a:cs typeface="Arial" pitchFamily="34" charset="0"/>
            </a:endParaRPr>
          </a:p>
        </p:txBody>
      </p:sp>
      <p:sp>
        <p:nvSpPr>
          <p:cNvPr id="9" name="Rectangle 8"/>
          <p:cNvSpPr/>
          <p:nvPr/>
        </p:nvSpPr>
        <p:spPr>
          <a:xfrm>
            <a:off x="1752600" y="3609974"/>
            <a:ext cx="1914525" cy="1571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Kiểm</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soát</a:t>
            </a:r>
            <a:endParaRPr lang="en-US" sz="2000" b="1" dirty="0">
              <a:effectLst/>
              <a:latin typeface="Arial" pitchFamily="34" charset="0"/>
              <a:ea typeface="Calibri"/>
              <a:cs typeface="Arial" pitchFamily="34" charset="0"/>
            </a:endParaRPr>
          </a:p>
          <a:p>
            <a:pPr marL="0" marR="0" algn="ctr">
              <a:lnSpc>
                <a:spcPct val="115000"/>
              </a:lnSpc>
              <a:spcBef>
                <a:spcPts val="0"/>
              </a:spcBef>
              <a:spcAft>
                <a:spcPts val="1000"/>
              </a:spcAft>
            </a:pPr>
            <a:r>
              <a:rPr lang="en-US" sz="2000" b="1" dirty="0" err="1">
                <a:effectLst/>
                <a:latin typeface="Arial" pitchFamily="34" charset="0"/>
                <a:ea typeface="Calibri"/>
                <a:cs typeface="Arial" pitchFamily="34" charset="0"/>
              </a:rPr>
              <a:t>Đánh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giá</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tình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hình</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hoạt</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động</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để</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đề</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ra</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phương</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hướng</a:t>
            </a:r>
            <a:endParaRPr lang="en-US" sz="2000" b="1" dirty="0">
              <a:effectLst/>
              <a:latin typeface="Arial" pitchFamily="34" charset="0"/>
              <a:ea typeface="Calibri"/>
              <a:cs typeface="Arial" pitchFamily="34" charset="0"/>
            </a:endParaRPr>
          </a:p>
        </p:txBody>
      </p:sp>
      <p:sp>
        <p:nvSpPr>
          <p:cNvPr id="10" name="Rectangle 9"/>
          <p:cNvSpPr/>
          <p:nvPr/>
        </p:nvSpPr>
        <p:spPr>
          <a:xfrm>
            <a:off x="4513838" y="3686174"/>
            <a:ext cx="1200150" cy="9620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2000" b="1" dirty="0">
                <a:effectLst/>
                <a:latin typeface="Arial" pitchFamily="34" charset="0"/>
                <a:ea typeface="Calibri"/>
                <a:cs typeface="Arial" pitchFamily="34" charset="0"/>
              </a:rPr>
              <a:t>Ra </a:t>
            </a:r>
            <a:r>
              <a:rPr lang="en-US" sz="2000" b="1" dirty="0" err="1">
                <a:effectLst/>
                <a:latin typeface="Arial" pitchFamily="34" charset="0"/>
                <a:ea typeface="Calibri"/>
                <a:cs typeface="Arial" pitchFamily="34" charset="0"/>
              </a:rPr>
              <a:t>quyết</a:t>
            </a:r>
            <a:r>
              <a:rPr lang="en-US" sz="2000" b="1" dirty="0">
                <a:effectLst/>
                <a:latin typeface="Arial" pitchFamily="34" charset="0"/>
                <a:ea typeface="Calibri"/>
                <a:cs typeface="Arial" pitchFamily="34" charset="0"/>
              </a:rPr>
              <a:t> </a:t>
            </a:r>
            <a:r>
              <a:rPr lang="en-US" sz="2000" b="1" dirty="0" err="1">
                <a:effectLst/>
                <a:latin typeface="Arial" pitchFamily="34" charset="0"/>
                <a:ea typeface="Calibri"/>
                <a:cs typeface="Arial" pitchFamily="34" charset="0"/>
              </a:rPr>
              <a:t>định</a:t>
            </a:r>
            <a:endParaRPr lang="en-US" sz="2000" b="1" dirty="0">
              <a:effectLst/>
              <a:latin typeface="Arial" pitchFamily="34" charset="0"/>
              <a:ea typeface="Calibri"/>
              <a:cs typeface="Arial" pitchFamily="34" charset="0"/>
            </a:endParaRPr>
          </a:p>
        </p:txBody>
      </p:sp>
      <p:cxnSp>
        <p:nvCxnSpPr>
          <p:cNvPr id="11" name="Straight Connector 10"/>
          <p:cNvCxnSpPr/>
          <p:nvPr/>
        </p:nvCxnSpPr>
        <p:spPr>
          <a:xfrm flipV="1">
            <a:off x="6091237" y="2492422"/>
            <a:ext cx="123825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2514600" y="2521347"/>
            <a:ext cx="0" cy="1041003"/>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2514600" y="5867400"/>
            <a:ext cx="142906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flipH="1">
            <a:off x="7319959" y="4775732"/>
            <a:ext cx="9528" cy="1058902"/>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7329487" y="2476500"/>
            <a:ext cx="9525" cy="10444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H="1">
            <a:off x="6172200" y="5805488"/>
            <a:ext cx="1166814"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V="1">
            <a:off x="2514600" y="5181599"/>
            <a:ext cx="0" cy="68488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7" idx="1"/>
          </p:cNvCxnSpPr>
          <p:nvPr/>
        </p:nvCxnSpPr>
        <p:spPr>
          <a:xfrm flipH="1">
            <a:off x="5713988" y="4171316"/>
            <a:ext cx="791587" cy="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2514600" y="2521347"/>
            <a:ext cx="118963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flipV="1">
            <a:off x="5111337" y="4572000"/>
            <a:ext cx="0" cy="485775"/>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6" name="Straight Arrow Connector 35"/>
          <p:cNvCxnSpPr/>
          <p:nvPr/>
        </p:nvCxnSpPr>
        <p:spPr>
          <a:xfrm flipV="1">
            <a:off x="4951562" y="3278023"/>
            <a:ext cx="0" cy="485774"/>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flipH="1">
            <a:off x="3667125" y="4139090"/>
            <a:ext cx="791587" cy="32225"/>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pic>
        <p:nvPicPr>
          <p:cNvPr id="1026" name="Picture 2" descr="Blog tìm hiểu marketing: Quan hệ giữa các chức năng quản trị tro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1867486" cy="1752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606024"/>
      </p:ext>
    </p:extLst>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304800"/>
            <a:ext cx="7315200" cy="1143000"/>
          </a:xfrm>
        </p:spPr>
        <p:txBody>
          <a:bodyPr>
            <a:normAutofit/>
          </a:bodyPr>
          <a:lstStyle/>
          <a:p>
            <a:pPr algn="l"/>
            <a:r>
              <a:rPr lang="en-US" sz="3100" dirty="0">
                <a:solidFill>
                  <a:schemeClr val="bg1"/>
                </a:solidFill>
                <a:latin typeface="Arial" pitchFamily="34" charset="0"/>
                <a:cs typeface="Arial" pitchFamily="34" charset="0"/>
              </a:rPr>
              <a:t>KẾ TOÁN QUẢN TRỊ VỚI CÁC CHỨC NĂNG QUẢN LÝ</a:t>
            </a:r>
            <a:endParaRPr lang="en-US" sz="3100"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8</a:t>
            </a:fld>
            <a:endParaRPr lang="en-US" dirty="0"/>
          </a:p>
        </p:txBody>
      </p:sp>
      <p:sp>
        <p:nvSpPr>
          <p:cNvPr id="6" name="TextBox 5"/>
          <p:cNvSpPr txBox="1"/>
          <p:nvPr/>
        </p:nvSpPr>
        <p:spPr>
          <a:xfrm>
            <a:off x="3962400" y="2057400"/>
            <a:ext cx="2895600" cy="553998"/>
          </a:xfrm>
          <a:prstGeom prst="rect">
            <a:avLst/>
          </a:prstGeom>
          <a:noFill/>
        </p:spPr>
        <p:txBody>
          <a:bodyPr wrap="square" rtlCol="0">
            <a:spAutoFit/>
          </a:bodyPr>
          <a:lstStyle/>
          <a:p>
            <a:r>
              <a:rPr lang="en-US" sz="3000" dirty="0" smtClean="0">
                <a:solidFill>
                  <a:schemeClr val="tx1">
                    <a:lumMod val="10000"/>
                  </a:schemeClr>
                </a:solidFill>
                <a:latin typeface="Times New Roman" pitchFamily="18" charset="0"/>
                <a:cs typeface="Times New Roman" pitchFamily="18" charset="0"/>
              </a:rPr>
              <a:t>HOẠCH ĐỊNH</a:t>
            </a:r>
            <a:endParaRPr lang="en-US" sz="3000" dirty="0">
              <a:solidFill>
                <a:schemeClr val="tx1">
                  <a:lumMod val="10000"/>
                </a:schemeClr>
              </a:solidFill>
              <a:latin typeface="Times New Roman" pitchFamily="18" charset="0"/>
              <a:cs typeface="Times New Roman" pitchFamily="18" charset="0"/>
            </a:endParaRPr>
          </a:p>
        </p:txBody>
      </p:sp>
      <p:sp>
        <p:nvSpPr>
          <p:cNvPr id="7" name="Rounded Rectangle 6"/>
          <p:cNvSpPr/>
          <p:nvPr/>
        </p:nvSpPr>
        <p:spPr>
          <a:xfrm>
            <a:off x="1828800" y="3441510"/>
            <a:ext cx="1905000" cy="990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100" b="1" dirty="0" err="1" smtClean="0">
                <a:solidFill>
                  <a:schemeClr val="tx1">
                    <a:lumMod val="10000"/>
                  </a:schemeClr>
                </a:solidFill>
                <a:latin typeface="Arial" pitchFamily="34" charset="0"/>
                <a:cs typeface="Arial" pitchFamily="34" charset="0"/>
              </a:rPr>
              <a:t>Mục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tiêu</a:t>
            </a:r>
            <a:endParaRPr lang="en-US" sz="2100" b="1" dirty="0">
              <a:solidFill>
                <a:schemeClr val="tx1">
                  <a:lumMod val="10000"/>
                </a:schemeClr>
              </a:solidFill>
              <a:latin typeface="Arial" pitchFamily="34" charset="0"/>
              <a:cs typeface="Arial" pitchFamily="34" charset="0"/>
            </a:endParaRPr>
          </a:p>
        </p:txBody>
      </p:sp>
      <p:sp>
        <p:nvSpPr>
          <p:cNvPr id="8" name="Rounded Rectangle 7"/>
          <p:cNvSpPr/>
          <p:nvPr/>
        </p:nvSpPr>
        <p:spPr>
          <a:xfrm>
            <a:off x="4191000" y="3429000"/>
            <a:ext cx="1905000" cy="990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100" b="1" dirty="0" err="1" smtClean="0">
                <a:solidFill>
                  <a:schemeClr val="tx1">
                    <a:lumMod val="10000"/>
                  </a:schemeClr>
                </a:solidFill>
                <a:latin typeface="Arial" pitchFamily="34" charset="0"/>
                <a:cs typeface="Arial" pitchFamily="34" charset="0"/>
              </a:rPr>
              <a:t>Chiến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lược</a:t>
            </a:r>
            <a:r>
              <a:rPr lang="en-US" sz="2100" b="1" dirty="0" smtClean="0">
                <a:solidFill>
                  <a:schemeClr val="tx1">
                    <a:lumMod val="10000"/>
                  </a:schemeClr>
                </a:solidFill>
                <a:latin typeface="Arial" pitchFamily="34" charset="0"/>
                <a:cs typeface="Arial" pitchFamily="34" charset="0"/>
              </a:rPr>
              <a:t> </a:t>
            </a:r>
            <a:endParaRPr lang="en-US" sz="2100" b="1" dirty="0">
              <a:solidFill>
                <a:schemeClr val="tx1">
                  <a:lumMod val="10000"/>
                </a:schemeClr>
              </a:solidFill>
              <a:latin typeface="Arial" pitchFamily="34" charset="0"/>
              <a:cs typeface="Arial" pitchFamily="34" charset="0"/>
            </a:endParaRPr>
          </a:p>
        </p:txBody>
      </p:sp>
      <p:sp>
        <p:nvSpPr>
          <p:cNvPr id="9" name="Rounded Rectangle 8"/>
          <p:cNvSpPr/>
          <p:nvPr/>
        </p:nvSpPr>
        <p:spPr>
          <a:xfrm>
            <a:off x="7086600" y="3429000"/>
            <a:ext cx="1905000" cy="9906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100" b="1" dirty="0" err="1" smtClean="0">
                <a:solidFill>
                  <a:schemeClr val="tx1">
                    <a:lumMod val="10000"/>
                  </a:schemeClr>
                </a:solidFill>
                <a:latin typeface="Arial" pitchFamily="34" charset="0"/>
                <a:cs typeface="Arial" pitchFamily="34" charset="0"/>
              </a:rPr>
              <a:t>Kế</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hoạch</a:t>
            </a:r>
            <a:endParaRPr lang="en-US" sz="2100" b="1" dirty="0">
              <a:solidFill>
                <a:schemeClr val="tx1">
                  <a:lumMod val="10000"/>
                </a:schemeClr>
              </a:solidFill>
              <a:latin typeface="Arial" pitchFamily="34" charset="0"/>
              <a:cs typeface="Arial" pitchFamily="34" charset="0"/>
            </a:endParaRPr>
          </a:p>
        </p:txBody>
      </p:sp>
      <p:sp>
        <p:nvSpPr>
          <p:cNvPr id="10" name="Left Brace 9"/>
          <p:cNvSpPr/>
          <p:nvPr/>
        </p:nvSpPr>
        <p:spPr>
          <a:xfrm>
            <a:off x="4152900" y="4724400"/>
            <a:ext cx="381000" cy="18288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4569157" y="4977080"/>
            <a:ext cx="1409700" cy="1323439"/>
          </a:xfrm>
          <a:prstGeom prst="rect">
            <a:avLst/>
          </a:prstGeom>
          <a:noFill/>
        </p:spPr>
        <p:txBody>
          <a:bodyPr wrap="square" rtlCol="0">
            <a:spAutoFit/>
          </a:bodyPr>
          <a:lstStyle/>
          <a:p>
            <a:r>
              <a:rPr lang="en-US" sz="2000" dirty="0" err="1" smtClean="0">
                <a:solidFill>
                  <a:schemeClr val="tx1">
                    <a:lumMod val="10000"/>
                  </a:schemeClr>
                </a:solidFill>
                <a:latin typeface="Arial" pitchFamily="34" charset="0"/>
                <a:cs typeface="Arial" pitchFamily="34" charset="0"/>
              </a:rPr>
              <a:t>Sản</a:t>
            </a:r>
            <a:r>
              <a:rPr lang="en-US" sz="2000" dirty="0" smtClean="0">
                <a:solidFill>
                  <a:schemeClr val="tx1">
                    <a:lumMod val="10000"/>
                  </a:schemeClr>
                </a:solidFill>
                <a:latin typeface="Arial" pitchFamily="34" charset="0"/>
                <a:cs typeface="Arial" pitchFamily="34" charset="0"/>
              </a:rPr>
              <a:t> </a:t>
            </a:r>
            <a:r>
              <a:rPr lang="en-US" sz="2000" dirty="0" err="1" smtClean="0">
                <a:solidFill>
                  <a:schemeClr val="tx1">
                    <a:lumMod val="10000"/>
                  </a:schemeClr>
                </a:solidFill>
                <a:latin typeface="Arial" pitchFamily="34" charset="0"/>
                <a:cs typeface="Arial" pitchFamily="34" charset="0"/>
              </a:rPr>
              <a:t>xuất</a:t>
            </a:r>
            <a:endParaRPr lang="en-US" sz="2000" dirty="0" smtClean="0">
              <a:solidFill>
                <a:schemeClr val="tx1">
                  <a:lumMod val="10000"/>
                </a:schemeClr>
              </a:solidFill>
              <a:latin typeface="Arial" pitchFamily="34" charset="0"/>
              <a:cs typeface="Arial" pitchFamily="34" charset="0"/>
            </a:endParaRPr>
          </a:p>
          <a:p>
            <a:r>
              <a:rPr lang="en-US" sz="2000" dirty="0" err="1" smtClean="0">
                <a:solidFill>
                  <a:schemeClr val="tx1">
                    <a:lumMod val="10000"/>
                  </a:schemeClr>
                </a:solidFill>
                <a:latin typeface="Arial" pitchFamily="34" charset="0"/>
                <a:cs typeface="Arial" pitchFamily="34" charset="0"/>
              </a:rPr>
              <a:t>Tiêu</a:t>
            </a:r>
            <a:r>
              <a:rPr lang="en-US" sz="2000" dirty="0" smtClean="0">
                <a:solidFill>
                  <a:schemeClr val="tx1">
                    <a:lumMod val="10000"/>
                  </a:schemeClr>
                </a:solidFill>
                <a:latin typeface="Arial" pitchFamily="34" charset="0"/>
                <a:cs typeface="Arial" pitchFamily="34" charset="0"/>
              </a:rPr>
              <a:t> </a:t>
            </a:r>
            <a:r>
              <a:rPr lang="en-US" sz="2000" dirty="0" err="1" smtClean="0">
                <a:solidFill>
                  <a:schemeClr val="tx1">
                    <a:lumMod val="10000"/>
                  </a:schemeClr>
                </a:solidFill>
                <a:latin typeface="Arial" pitchFamily="34" charset="0"/>
                <a:cs typeface="Arial" pitchFamily="34" charset="0"/>
              </a:rPr>
              <a:t>thụ</a:t>
            </a:r>
            <a:endParaRPr lang="en-US" sz="2000" dirty="0" smtClean="0">
              <a:solidFill>
                <a:schemeClr val="tx1">
                  <a:lumMod val="10000"/>
                </a:schemeClr>
              </a:solidFill>
              <a:latin typeface="Arial" pitchFamily="34" charset="0"/>
              <a:cs typeface="Arial" pitchFamily="34" charset="0"/>
            </a:endParaRPr>
          </a:p>
          <a:p>
            <a:r>
              <a:rPr lang="en-US" sz="2000" dirty="0" err="1" smtClean="0">
                <a:solidFill>
                  <a:schemeClr val="tx1">
                    <a:lumMod val="10000"/>
                  </a:schemeClr>
                </a:solidFill>
                <a:latin typeface="Arial" pitchFamily="34" charset="0"/>
                <a:cs typeface="Arial" pitchFamily="34" charset="0"/>
              </a:rPr>
              <a:t>Thị</a:t>
            </a:r>
            <a:r>
              <a:rPr lang="en-US" sz="2000" dirty="0" smtClean="0">
                <a:solidFill>
                  <a:schemeClr val="tx1">
                    <a:lumMod val="10000"/>
                  </a:schemeClr>
                </a:solidFill>
                <a:latin typeface="Arial" pitchFamily="34" charset="0"/>
                <a:cs typeface="Arial" pitchFamily="34" charset="0"/>
              </a:rPr>
              <a:t> </a:t>
            </a:r>
            <a:r>
              <a:rPr lang="en-US" sz="2000" dirty="0" err="1" smtClean="0">
                <a:solidFill>
                  <a:schemeClr val="tx1">
                    <a:lumMod val="10000"/>
                  </a:schemeClr>
                </a:solidFill>
                <a:latin typeface="Arial" pitchFamily="34" charset="0"/>
                <a:cs typeface="Arial" pitchFamily="34" charset="0"/>
              </a:rPr>
              <a:t>trường</a:t>
            </a:r>
            <a:endParaRPr lang="en-US" sz="2000" dirty="0" smtClean="0">
              <a:solidFill>
                <a:schemeClr val="tx1">
                  <a:lumMod val="10000"/>
                </a:schemeClr>
              </a:solidFill>
              <a:latin typeface="Arial" pitchFamily="34" charset="0"/>
              <a:cs typeface="Arial" pitchFamily="34" charset="0"/>
            </a:endParaRPr>
          </a:p>
          <a:p>
            <a:r>
              <a:rPr lang="en-US" sz="2000" dirty="0" smtClean="0">
                <a:solidFill>
                  <a:schemeClr val="tx1">
                    <a:lumMod val="10000"/>
                  </a:schemeClr>
                </a:solidFill>
                <a:latin typeface="Arial" pitchFamily="34" charset="0"/>
                <a:cs typeface="Arial" pitchFamily="34" charset="0"/>
              </a:rPr>
              <a:t>….</a:t>
            </a:r>
            <a:endParaRPr lang="en-US" sz="2000" dirty="0">
              <a:solidFill>
                <a:schemeClr val="tx1">
                  <a:lumMod val="10000"/>
                </a:schemeClr>
              </a:solidFill>
              <a:latin typeface="Arial" pitchFamily="34" charset="0"/>
              <a:cs typeface="Arial" pitchFamily="34" charset="0"/>
            </a:endParaRPr>
          </a:p>
        </p:txBody>
      </p:sp>
    </p:spTree>
    <p:extLst>
      <p:ext uri="{BB962C8B-B14F-4D97-AF65-F5344CB8AC3E}">
        <p14:creationId xmlns:p14="http://schemas.microsoft.com/office/powerpoint/2010/main" val="1656556703"/>
      </p:ext>
    </p:extLst>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28600"/>
            <a:ext cx="7391400" cy="1143000"/>
          </a:xfrm>
        </p:spPr>
        <p:txBody>
          <a:bodyPr>
            <a:normAutofit/>
          </a:bodyPr>
          <a:lstStyle/>
          <a:p>
            <a:pPr algn="l"/>
            <a:r>
              <a:rPr lang="en-US" sz="3100" dirty="0">
                <a:solidFill>
                  <a:schemeClr val="bg1"/>
                </a:solidFill>
                <a:latin typeface="Arial" pitchFamily="34" charset="0"/>
                <a:cs typeface="Arial" pitchFamily="34" charset="0"/>
              </a:rPr>
              <a:t>KẾ TOÁN QUẢN TRỊ VỚI CÁC CHỨC NĂNG QUẢN LÝ</a:t>
            </a:r>
            <a:endParaRPr lang="en-US" sz="3100"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9</a:t>
            </a:fld>
            <a:endParaRPr lang="en-US" dirty="0"/>
          </a:p>
        </p:txBody>
      </p:sp>
      <p:sp>
        <p:nvSpPr>
          <p:cNvPr id="6" name="Rounded Rectangle 5"/>
          <p:cNvSpPr/>
          <p:nvPr/>
        </p:nvSpPr>
        <p:spPr>
          <a:xfrm>
            <a:off x="3351663" y="1981200"/>
            <a:ext cx="5791200" cy="167640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100" b="1" dirty="0" err="1" smtClean="0">
                <a:solidFill>
                  <a:schemeClr val="tx1">
                    <a:lumMod val="10000"/>
                  </a:schemeClr>
                </a:solidFill>
                <a:latin typeface="Arial" pitchFamily="34" charset="0"/>
                <a:cs typeface="Arial" pitchFamily="34" charset="0"/>
              </a:rPr>
              <a:t>Tổ</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chức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thực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hiện</a:t>
            </a:r>
            <a:endParaRPr lang="en-US" sz="2100" b="1" dirty="0" smtClean="0">
              <a:solidFill>
                <a:schemeClr val="tx1">
                  <a:lumMod val="10000"/>
                </a:schemeClr>
              </a:solidFill>
              <a:latin typeface="Arial" pitchFamily="34" charset="0"/>
              <a:cs typeface="Arial" pitchFamily="34" charset="0"/>
            </a:endParaRPr>
          </a:p>
          <a:p>
            <a:pPr algn="ctr"/>
            <a:r>
              <a:rPr lang="en-US" sz="2100" b="1" dirty="0" smtClean="0">
                <a:solidFill>
                  <a:schemeClr val="tx1">
                    <a:lumMod val="10000"/>
                  </a:schemeClr>
                </a:solidFill>
                <a:latin typeface="Arial" pitchFamily="34" charset="0"/>
                <a:cs typeface="Arial" pitchFamily="34" charset="0"/>
              </a:rPr>
              <a:t>-</a:t>
            </a:r>
            <a:r>
              <a:rPr lang="en-US" sz="2100" b="1" dirty="0" err="1" smtClean="0">
                <a:solidFill>
                  <a:schemeClr val="tx1">
                    <a:lumMod val="10000"/>
                  </a:schemeClr>
                </a:solidFill>
                <a:latin typeface="Arial" pitchFamily="34" charset="0"/>
                <a:cs typeface="Arial" pitchFamily="34" charset="0"/>
              </a:rPr>
              <a:t>Chuẩn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bị</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nguồn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nhân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lực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máy</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móc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thiết</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bị</a:t>
            </a:r>
            <a:endParaRPr lang="en-US" sz="2100" b="1" dirty="0" smtClean="0">
              <a:solidFill>
                <a:schemeClr val="tx1">
                  <a:lumMod val="10000"/>
                </a:schemeClr>
              </a:solidFill>
              <a:latin typeface="Arial" pitchFamily="34" charset="0"/>
              <a:cs typeface="Arial" pitchFamily="34" charset="0"/>
            </a:endParaRPr>
          </a:p>
          <a:p>
            <a:pPr algn="ct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Triển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khai</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các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phương</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án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sản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xuất</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kinh</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doanh</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đã</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đề</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ra</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trong</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kế</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hoạch</a:t>
            </a:r>
            <a:endParaRPr lang="en-US" sz="2100" b="1" dirty="0">
              <a:solidFill>
                <a:schemeClr val="tx1">
                  <a:lumMod val="10000"/>
                </a:schemeClr>
              </a:solidFill>
              <a:latin typeface="Arial" pitchFamily="34" charset="0"/>
              <a:cs typeface="Arial" pitchFamily="34" charset="0"/>
            </a:endParaRPr>
          </a:p>
        </p:txBody>
      </p:sp>
      <p:sp>
        <p:nvSpPr>
          <p:cNvPr id="7" name="Rounded Rectangle 6"/>
          <p:cNvSpPr/>
          <p:nvPr/>
        </p:nvSpPr>
        <p:spPr>
          <a:xfrm>
            <a:off x="1828800" y="4572000"/>
            <a:ext cx="5791200" cy="167640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100" b="1" dirty="0" err="1" smtClean="0">
                <a:solidFill>
                  <a:schemeClr val="tx1">
                    <a:lumMod val="10000"/>
                  </a:schemeClr>
                </a:solidFill>
                <a:latin typeface="Arial" pitchFamily="34" charset="0"/>
                <a:cs typeface="Arial" pitchFamily="34" charset="0"/>
              </a:rPr>
              <a:t>Kiểm</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soát</a:t>
            </a:r>
            <a:endParaRPr lang="en-US" sz="2100" b="1" dirty="0" smtClean="0">
              <a:solidFill>
                <a:schemeClr val="tx1">
                  <a:lumMod val="10000"/>
                </a:schemeClr>
              </a:solidFill>
              <a:latin typeface="Arial" pitchFamily="34" charset="0"/>
              <a:cs typeface="Arial" pitchFamily="34" charset="0"/>
            </a:endParaRPr>
          </a:p>
          <a:p>
            <a:pPr marL="342900" indent="-342900" algn="ctr">
              <a:buFontTx/>
              <a:buChar char="-"/>
            </a:pPr>
            <a:r>
              <a:rPr lang="en-US" sz="2100" b="1" dirty="0" err="1" smtClean="0">
                <a:solidFill>
                  <a:schemeClr val="tx1">
                    <a:lumMod val="10000"/>
                  </a:schemeClr>
                </a:solidFill>
                <a:latin typeface="Arial" pitchFamily="34" charset="0"/>
                <a:cs typeface="Arial" pitchFamily="34" charset="0"/>
              </a:rPr>
              <a:t>Doanh</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thu</a:t>
            </a:r>
            <a:endParaRPr lang="en-US" sz="2100" b="1" dirty="0" smtClean="0">
              <a:solidFill>
                <a:schemeClr val="tx1">
                  <a:lumMod val="10000"/>
                </a:schemeClr>
              </a:solidFill>
              <a:latin typeface="Arial" pitchFamily="34" charset="0"/>
              <a:cs typeface="Arial" pitchFamily="34" charset="0"/>
            </a:endParaRPr>
          </a:p>
          <a:p>
            <a:pPr marL="342900" indent="-342900" algn="ctr">
              <a:buFontTx/>
              <a:buChar char="-"/>
            </a:pPr>
            <a:r>
              <a:rPr lang="en-US" sz="2100" b="1" dirty="0" smtClean="0">
                <a:solidFill>
                  <a:schemeClr val="tx1">
                    <a:lumMod val="10000"/>
                  </a:schemeClr>
                </a:solidFill>
                <a:latin typeface="Arial" pitchFamily="34" charset="0"/>
                <a:cs typeface="Arial" pitchFamily="34" charset="0"/>
              </a:rPr>
              <a:t>Chi </a:t>
            </a:r>
            <a:r>
              <a:rPr lang="en-US" sz="2100" b="1" dirty="0" err="1" smtClean="0">
                <a:solidFill>
                  <a:schemeClr val="tx1">
                    <a:lumMod val="10000"/>
                  </a:schemeClr>
                </a:solidFill>
                <a:latin typeface="Arial" pitchFamily="34" charset="0"/>
                <a:cs typeface="Arial" pitchFamily="34" charset="0"/>
              </a:rPr>
              <a:t>phí</a:t>
            </a:r>
            <a:r>
              <a:rPr lang="en-US" sz="2100" b="1" dirty="0" smtClean="0">
                <a:solidFill>
                  <a:schemeClr val="tx1">
                    <a:lumMod val="10000"/>
                  </a:schemeClr>
                </a:solidFill>
                <a:latin typeface="Arial" pitchFamily="34" charset="0"/>
                <a:cs typeface="Arial" pitchFamily="34" charset="0"/>
              </a:rPr>
              <a:t>…</a:t>
            </a:r>
          </a:p>
          <a:p>
            <a:pPr marL="342900" indent="-342900" algn="ctr">
              <a:buFontTx/>
              <a:buChar char="-"/>
            </a:pPr>
            <a:r>
              <a:rPr lang="en-US" sz="2100" b="1" dirty="0" err="1" smtClean="0">
                <a:solidFill>
                  <a:schemeClr val="tx1">
                    <a:lumMod val="10000"/>
                  </a:schemeClr>
                </a:solidFill>
                <a:latin typeface="Arial" pitchFamily="34" charset="0"/>
                <a:cs typeface="Arial" pitchFamily="34" charset="0"/>
              </a:rPr>
              <a:t>Tìm</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ra</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các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nguyên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nhân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nhân</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tố</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tác</a:t>
            </a:r>
            <a:r>
              <a:rPr lang="en-US" sz="2100" b="1" dirty="0" smtClean="0">
                <a:solidFill>
                  <a:schemeClr val="tx1">
                    <a:lumMod val="10000"/>
                  </a:schemeClr>
                </a:solidFill>
                <a:latin typeface="Arial" pitchFamily="34" charset="0"/>
                <a:cs typeface="Arial" pitchFamily="34" charset="0"/>
              </a:rPr>
              <a:t> </a:t>
            </a:r>
            <a:r>
              <a:rPr lang="en-US" sz="2100" b="1" dirty="0" err="1" smtClean="0">
                <a:solidFill>
                  <a:schemeClr val="tx1">
                    <a:lumMod val="10000"/>
                  </a:schemeClr>
                </a:solidFill>
                <a:latin typeface="Arial" pitchFamily="34" charset="0"/>
                <a:cs typeface="Arial" pitchFamily="34" charset="0"/>
              </a:rPr>
              <a:t>động</a:t>
            </a:r>
            <a:endParaRPr lang="en-US" sz="2100" b="1" dirty="0">
              <a:solidFill>
                <a:schemeClr val="tx1">
                  <a:lumMod val="10000"/>
                </a:schemeClr>
              </a:solidFill>
              <a:latin typeface="Arial" pitchFamily="34" charset="0"/>
              <a:cs typeface="Arial" pitchFamily="34" charset="0"/>
            </a:endParaRPr>
          </a:p>
        </p:txBody>
      </p:sp>
    </p:spTree>
    <p:extLst>
      <p:ext uri="{BB962C8B-B14F-4D97-AF65-F5344CB8AC3E}">
        <p14:creationId xmlns:p14="http://schemas.microsoft.com/office/powerpoint/2010/main" val="1686038576"/>
      </p:ext>
    </p:extLst>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6248400" cy="1143000"/>
          </a:xfrm>
        </p:spPr>
        <p:txBody>
          <a:bodyPr>
            <a:normAutofit/>
          </a:bodyPr>
          <a:lstStyle/>
          <a:p>
            <a:pPr algn="just"/>
            <a:r>
              <a:rPr lang="en-US" sz="3100" dirty="0" smtClean="0">
                <a:solidFill>
                  <a:schemeClr val="bg1"/>
                </a:solidFill>
                <a:latin typeface="Times New Roman" pitchFamily="18" charset="0"/>
                <a:cs typeface="Times New Roman" pitchFamily="18" charset="0"/>
              </a:rPr>
              <a:t>NHỮNG ĐIỂM GIỐNG NHAU</a:t>
            </a:r>
            <a:endParaRPr lang="en-US" sz="3100" dirty="0">
              <a:solidFill>
                <a:schemeClr val="bg1"/>
              </a:solidFill>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10</a:t>
            </a:fld>
            <a:endParaRPr lang="en-US" dirty="0"/>
          </a:p>
        </p:txBody>
      </p:sp>
      <p:sp>
        <p:nvSpPr>
          <p:cNvPr id="6" name="TextBox 5"/>
          <p:cNvSpPr txBox="1"/>
          <p:nvPr/>
        </p:nvSpPr>
        <p:spPr>
          <a:xfrm>
            <a:off x="1971136" y="2286000"/>
            <a:ext cx="6858000" cy="4026102"/>
          </a:xfrm>
          <a:prstGeom prst="rect">
            <a:avLst/>
          </a:prstGeom>
          <a:noFill/>
        </p:spPr>
        <p:txBody>
          <a:bodyPr wrap="square" rtlCol="0">
            <a:spAutoFit/>
          </a:bodyPr>
          <a:lstStyle/>
          <a:p>
            <a:pPr marL="285750" indent="-285750" algn="just">
              <a:lnSpc>
                <a:spcPct val="150000"/>
              </a:lnSpc>
              <a:buFont typeface="Arial" pitchFamily="34" charset="0"/>
              <a:buChar char="•"/>
            </a:pPr>
            <a:r>
              <a:rPr lang="en-US" sz="2900" b="1" dirty="0" err="1" smtClean="0">
                <a:solidFill>
                  <a:schemeClr val="tx2">
                    <a:lumMod val="75000"/>
                  </a:schemeClr>
                </a:solidFill>
                <a:latin typeface="Arial" pitchFamily="34" charset="0"/>
                <a:cs typeface="Arial" pitchFamily="34" charset="0"/>
              </a:rPr>
              <a:t>Cùng</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dựa</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trên</a:t>
            </a:r>
            <a:r>
              <a:rPr lang="en-US" sz="2900" b="1" dirty="0" smtClean="0">
                <a:solidFill>
                  <a:schemeClr val="tx2">
                    <a:lumMod val="75000"/>
                  </a:schemeClr>
                </a:solidFill>
                <a:latin typeface="Arial" pitchFamily="34" charset="0"/>
                <a:cs typeface="Arial" pitchFamily="34" charset="0"/>
              </a:rPr>
              <a:t> </a:t>
            </a:r>
            <a:r>
              <a:rPr lang="en-US" sz="2900" b="1" err="1" smtClean="0">
                <a:solidFill>
                  <a:schemeClr val="tx2">
                    <a:lumMod val="75000"/>
                  </a:schemeClr>
                </a:solidFill>
                <a:latin typeface="Arial" pitchFamily="34" charset="0"/>
                <a:cs typeface="Arial" pitchFamily="34" charset="0"/>
              </a:rPr>
              <a:t>cơ</a:t>
            </a:r>
            <a:r>
              <a:rPr lang="en-US" sz="2900" b="1" smtClean="0">
                <a:solidFill>
                  <a:schemeClr val="tx2">
                    <a:lumMod val="75000"/>
                  </a:schemeClr>
                </a:solidFill>
                <a:latin typeface="Arial" pitchFamily="34" charset="0"/>
                <a:cs typeface="Arial" pitchFamily="34" charset="0"/>
              </a:rPr>
              <a:t> sở</a:t>
            </a:r>
            <a:r>
              <a:rPr lang="vi-VN" sz="2900" b="1">
                <a:solidFill>
                  <a:schemeClr val="tx2">
                    <a:lumMod val="75000"/>
                  </a:schemeClr>
                </a:solidFill>
                <a:latin typeface="Arial" panose="020B0604020202020204" pitchFamily="34" charset="0"/>
                <a:cs typeface="Arial" panose="020B0604020202020204" pitchFamily="34" charset="0"/>
              </a:rPr>
              <a:t> hệ thống dữ </a:t>
            </a:r>
            <a:r>
              <a:rPr lang="vi-VN" sz="2900" b="1" smtClean="0">
                <a:solidFill>
                  <a:schemeClr val="tx2">
                    <a:lumMod val="75000"/>
                  </a:schemeClr>
                </a:solidFill>
                <a:latin typeface="Arial" panose="020B0604020202020204" pitchFamily="34" charset="0"/>
                <a:cs typeface="Arial" panose="020B0604020202020204" pitchFamily="34" charset="0"/>
              </a:rPr>
              <a:t>liệu</a:t>
            </a:r>
            <a:r>
              <a:rPr lang="en-US" sz="2900" b="1" smtClean="0">
                <a:solidFill>
                  <a:schemeClr val="tx2">
                    <a:lumMod val="75000"/>
                  </a:schemeClr>
                </a:solidFill>
                <a:latin typeface="Arial" panose="020B0604020202020204" pitchFamily="34" charset="0"/>
                <a:cs typeface="Arial" panose="020B0604020202020204" pitchFamily="34" charset="0"/>
              </a:rPr>
              <a:t>, ghi </a:t>
            </a:r>
            <a:r>
              <a:rPr lang="en-US" sz="2900" b="1" dirty="0" err="1" smtClean="0">
                <a:solidFill>
                  <a:schemeClr val="tx2">
                    <a:lumMod val="75000"/>
                  </a:schemeClr>
                </a:solidFill>
                <a:latin typeface="Arial" pitchFamily="34" charset="0"/>
                <a:cs typeface="Arial" pitchFamily="34" charset="0"/>
              </a:rPr>
              <a:t>chép</a:t>
            </a:r>
            <a:r>
              <a:rPr lang="en-US" sz="2900" b="1" dirty="0" smtClean="0">
                <a:solidFill>
                  <a:schemeClr val="tx2">
                    <a:lumMod val="75000"/>
                  </a:schemeClr>
                </a:solidFill>
                <a:latin typeface="Arial" pitchFamily="34" charset="0"/>
                <a:cs typeface="Arial" pitchFamily="34" charset="0"/>
              </a:rPr>
              <a:t> ban </a:t>
            </a:r>
            <a:r>
              <a:rPr lang="en-US" sz="2900" b="1" dirty="0" err="1" smtClean="0">
                <a:solidFill>
                  <a:schemeClr val="tx2">
                    <a:lumMod val="75000"/>
                  </a:schemeClr>
                </a:solidFill>
                <a:latin typeface="Arial" pitchFamily="34" charset="0"/>
                <a:cs typeface="Arial" pitchFamily="34" charset="0"/>
              </a:rPr>
              <a:t>đầu</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của</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kế</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toán</a:t>
            </a:r>
            <a:endParaRPr lang="en-US" sz="2900" b="1" dirty="0" smtClean="0">
              <a:solidFill>
                <a:schemeClr val="tx2">
                  <a:lumMod val="75000"/>
                </a:schemeClr>
              </a:solidFill>
              <a:latin typeface="Arial" pitchFamily="34" charset="0"/>
              <a:cs typeface="Arial" pitchFamily="34" charset="0"/>
            </a:endParaRPr>
          </a:p>
          <a:p>
            <a:pPr marL="285750" indent="-285750" algn="just">
              <a:lnSpc>
                <a:spcPct val="150000"/>
              </a:lnSpc>
              <a:buFont typeface="Arial" pitchFamily="34" charset="0"/>
              <a:buChar char="•"/>
            </a:pPr>
            <a:r>
              <a:rPr lang="en-US" sz="2900" b="1" smtClean="0">
                <a:solidFill>
                  <a:schemeClr val="tx2">
                    <a:lumMod val="75000"/>
                  </a:schemeClr>
                </a:solidFill>
                <a:latin typeface="Arial" pitchFamily="34" charset="0"/>
                <a:cs typeface="Arial" pitchFamily="34" charset="0"/>
              </a:rPr>
              <a:t>Cùng </a:t>
            </a:r>
            <a:r>
              <a:rPr lang="en-US" sz="2900" b="1" dirty="0" err="1" smtClean="0">
                <a:solidFill>
                  <a:schemeClr val="tx2">
                    <a:lumMod val="75000"/>
                  </a:schemeClr>
                </a:solidFill>
                <a:latin typeface="Arial" pitchFamily="34" charset="0"/>
                <a:cs typeface="Arial" pitchFamily="34" charset="0"/>
              </a:rPr>
              <a:t>gắn</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liền</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với</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trách</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nhiệm</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trong</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việc</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quản</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lý</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và</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nâng</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cao</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hiệu</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quả</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hoạt</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động</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kinh</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doanh</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của</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doanh</a:t>
            </a:r>
            <a:r>
              <a:rPr lang="en-US" sz="2900" b="1" dirty="0" smtClean="0">
                <a:solidFill>
                  <a:schemeClr val="tx2">
                    <a:lumMod val="75000"/>
                  </a:schemeClr>
                </a:solidFill>
                <a:latin typeface="Arial" pitchFamily="34" charset="0"/>
                <a:cs typeface="Arial" pitchFamily="34" charset="0"/>
              </a:rPr>
              <a:t> </a:t>
            </a:r>
            <a:r>
              <a:rPr lang="en-US" sz="2900" b="1" dirty="0" err="1" smtClean="0">
                <a:solidFill>
                  <a:schemeClr val="tx2">
                    <a:lumMod val="75000"/>
                  </a:schemeClr>
                </a:solidFill>
                <a:latin typeface="Arial" pitchFamily="34" charset="0"/>
                <a:cs typeface="Arial" pitchFamily="34" charset="0"/>
              </a:rPr>
              <a:t>nghiệp</a:t>
            </a:r>
            <a:endParaRPr lang="en-US" sz="2900" b="1" dirty="0">
              <a:solidFill>
                <a:schemeClr val="tx2">
                  <a:lumMod val="75000"/>
                </a:schemeClr>
              </a:solidFill>
              <a:latin typeface="Arial" pitchFamily="34" charset="0"/>
              <a:cs typeface="Arial" pitchFamily="34" charset="0"/>
            </a:endParaRPr>
          </a:p>
        </p:txBody>
      </p:sp>
    </p:spTree>
    <p:extLst>
      <p:ext uri="{BB962C8B-B14F-4D97-AF65-F5344CB8AC3E}">
        <p14:creationId xmlns:p14="http://schemas.microsoft.com/office/powerpoint/2010/main" val="323419021"/>
      </p:ext>
    </p:extLst>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dirty="0" err="1" smtClean="0">
                <a:solidFill>
                  <a:schemeClr val="bg1"/>
                </a:solidFill>
                <a:latin typeface="Arial" pitchFamily="34" charset="0"/>
                <a:cs typeface="Arial" pitchFamily="34" charset="0"/>
              </a:rPr>
              <a:t>Những</a:t>
            </a:r>
            <a:r>
              <a:rPr lang="en-US" sz="3600" dirty="0" smtClean="0">
                <a:solidFill>
                  <a:schemeClr val="bg1"/>
                </a:solidFill>
                <a:latin typeface="Arial" pitchFamily="34" charset="0"/>
                <a:cs typeface="Arial" pitchFamily="34" charset="0"/>
              </a:rPr>
              <a:t> </a:t>
            </a:r>
            <a:r>
              <a:rPr lang="en-US" sz="3600" dirty="0" err="1" smtClean="0">
                <a:solidFill>
                  <a:schemeClr val="bg1"/>
                </a:solidFill>
                <a:latin typeface="Arial" pitchFamily="34" charset="0"/>
                <a:cs typeface="Arial" pitchFamily="34" charset="0"/>
              </a:rPr>
              <a:t>điểm</a:t>
            </a:r>
            <a:r>
              <a:rPr lang="en-US" sz="3600" dirty="0" smtClean="0">
                <a:solidFill>
                  <a:schemeClr val="bg1"/>
                </a:solidFill>
                <a:latin typeface="Arial" pitchFamily="34" charset="0"/>
                <a:cs typeface="Arial" pitchFamily="34" charset="0"/>
              </a:rPr>
              <a:t> </a:t>
            </a:r>
            <a:r>
              <a:rPr lang="en-US" sz="3600" dirty="0" err="1" smtClean="0">
                <a:solidFill>
                  <a:schemeClr val="bg1"/>
                </a:solidFill>
                <a:latin typeface="Arial" pitchFamily="34" charset="0"/>
                <a:cs typeface="Arial" pitchFamily="34" charset="0"/>
              </a:rPr>
              <a:t>khác</a:t>
            </a:r>
            <a:r>
              <a:rPr lang="en-US" sz="3600" dirty="0" smtClean="0">
                <a:solidFill>
                  <a:schemeClr val="bg1"/>
                </a:solidFill>
                <a:latin typeface="Arial" pitchFamily="34" charset="0"/>
                <a:cs typeface="Arial" pitchFamily="34" charset="0"/>
              </a:rPr>
              <a:t> </a:t>
            </a:r>
            <a:r>
              <a:rPr lang="en-US" sz="3600" dirty="0" err="1" smtClean="0">
                <a:solidFill>
                  <a:schemeClr val="bg1"/>
                </a:solidFill>
                <a:latin typeface="Arial" pitchFamily="34" charset="0"/>
                <a:cs typeface="Arial" pitchFamily="34" charset="0"/>
              </a:rPr>
              <a:t>nhau</a:t>
            </a:r>
            <a:endParaRPr lang="en-US" sz="3600" dirty="0">
              <a:solidFill>
                <a:schemeClr val="bg1"/>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11</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657368344"/>
              </p:ext>
            </p:extLst>
          </p:nvPr>
        </p:nvGraphicFramePr>
        <p:xfrm>
          <a:off x="0" y="1600200"/>
          <a:ext cx="9169878" cy="5486398"/>
        </p:xfrm>
        <a:graphic>
          <a:graphicData uri="http://schemas.openxmlformats.org/drawingml/2006/table">
            <a:tbl>
              <a:tblPr firstRow="1" bandRow="1">
                <a:tableStyleId>{5C22544A-7EE6-4342-B048-85BDC9FD1C3A}</a:tableStyleId>
              </a:tblPr>
              <a:tblGrid>
                <a:gridCol w="3056626"/>
                <a:gridCol w="3056626"/>
                <a:gridCol w="3056626"/>
              </a:tblGrid>
              <a:tr h="956240">
                <a:tc>
                  <a:txBody>
                    <a:bodyPr/>
                    <a:lstStyle/>
                    <a:p>
                      <a:endParaRPr lang="en-US" sz="2100" b="1" dirty="0">
                        <a:latin typeface="Arial" pitchFamily="34" charset="0"/>
                        <a:cs typeface="Arial" pitchFamily="34" charset="0"/>
                      </a:endParaRPr>
                    </a:p>
                  </a:txBody>
                  <a:tcPr/>
                </a:tc>
                <a:tc>
                  <a:txBody>
                    <a:bodyPr/>
                    <a:lstStyle/>
                    <a:p>
                      <a:r>
                        <a:rPr lang="en-US" sz="2100" b="1" dirty="0" err="1" smtClean="0">
                          <a:latin typeface="Arial" pitchFamily="34" charset="0"/>
                          <a:cs typeface="Arial" pitchFamily="34" charset="0"/>
                        </a:rPr>
                        <a:t>Kế</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toán</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quản</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trị</a:t>
                      </a:r>
                      <a:endParaRPr lang="en-US" sz="2100" b="1" dirty="0">
                        <a:latin typeface="Arial" pitchFamily="34" charset="0"/>
                        <a:cs typeface="Arial" pitchFamily="34" charset="0"/>
                      </a:endParaRPr>
                    </a:p>
                  </a:txBody>
                  <a:tcPr/>
                </a:tc>
                <a:tc>
                  <a:txBody>
                    <a:bodyPr/>
                    <a:lstStyle/>
                    <a:p>
                      <a:r>
                        <a:rPr lang="en-US" sz="2100" b="1" dirty="0" err="1" smtClean="0">
                          <a:latin typeface="Arial" pitchFamily="34" charset="0"/>
                          <a:cs typeface="Arial" pitchFamily="34" charset="0"/>
                        </a:rPr>
                        <a:t>Kế</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toán</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tài</a:t>
                      </a:r>
                      <a:r>
                        <a:rPr lang="en-US" sz="2100" b="1" baseline="0" dirty="0" smtClean="0">
                          <a:latin typeface="Arial" pitchFamily="34" charset="0"/>
                          <a:cs typeface="Arial" pitchFamily="34" charset="0"/>
                        </a:rPr>
                        <a:t> </a:t>
                      </a:r>
                      <a:r>
                        <a:rPr lang="en-US" sz="2100" b="1" baseline="0" dirty="0" err="1" smtClean="0">
                          <a:latin typeface="Arial" pitchFamily="34" charset="0"/>
                          <a:cs typeface="Arial" pitchFamily="34" charset="0"/>
                        </a:rPr>
                        <a:t>chính</a:t>
                      </a:r>
                      <a:endParaRPr lang="en-US" sz="2100" b="1" dirty="0">
                        <a:latin typeface="Arial" pitchFamily="34" charset="0"/>
                        <a:cs typeface="Arial" pitchFamily="34" charset="0"/>
                      </a:endParaRPr>
                    </a:p>
                  </a:txBody>
                  <a:tcPr/>
                </a:tc>
              </a:tr>
              <a:tr h="1186470">
                <a:tc>
                  <a:txBody>
                    <a:bodyPr/>
                    <a:lstStyle/>
                    <a:p>
                      <a:r>
                        <a:rPr lang="en-US" sz="2200" b="1" dirty="0" err="1" smtClean="0">
                          <a:solidFill>
                            <a:schemeClr val="tx1">
                              <a:lumMod val="10000"/>
                            </a:schemeClr>
                          </a:solidFill>
                          <a:latin typeface="Arial" pitchFamily="34" charset="0"/>
                          <a:cs typeface="Arial" pitchFamily="34" charset="0"/>
                        </a:rPr>
                        <a:t>Đối</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tượng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phục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vụ</a:t>
                      </a:r>
                      <a:endParaRPr lang="en-US" sz="2200" b="1" dirty="0">
                        <a:solidFill>
                          <a:schemeClr val="tx1">
                            <a:lumMod val="10000"/>
                          </a:schemeClr>
                        </a:solidFill>
                        <a:latin typeface="Arial" pitchFamily="34" charset="0"/>
                        <a:cs typeface="Arial" pitchFamily="34" charset="0"/>
                      </a:endParaRPr>
                    </a:p>
                  </a:txBody>
                  <a:tcPr/>
                </a:tc>
                <a:tc>
                  <a:txBody>
                    <a:bodyPr/>
                    <a:lstStyle/>
                    <a:p>
                      <a:r>
                        <a:rPr lang="en-US" sz="2200" b="1" dirty="0" err="1" smtClean="0">
                          <a:solidFill>
                            <a:schemeClr val="tx1">
                              <a:lumMod val="10000"/>
                            </a:schemeClr>
                          </a:solidFill>
                          <a:latin typeface="Arial" pitchFamily="34" charset="0"/>
                          <a:cs typeface="Arial" pitchFamily="34" charset="0"/>
                        </a:rPr>
                        <a:t>Phục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vụ</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cho</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những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nhà</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quản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trị</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bên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trong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doanh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nghiệp</a:t>
                      </a:r>
                      <a:endParaRPr lang="en-US" sz="2200" b="1" dirty="0">
                        <a:solidFill>
                          <a:schemeClr val="tx1">
                            <a:lumMod val="10000"/>
                          </a:schemeClr>
                        </a:solidFill>
                        <a:latin typeface="Arial" pitchFamily="34" charset="0"/>
                        <a:cs typeface="Arial" pitchFamily="34" charset="0"/>
                      </a:endParaRPr>
                    </a:p>
                  </a:txBody>
                  <a:tcPr/>
                </a:tc>
                <a:tc>
                  <a:txBody>
                    <a:bodyPr/>
                    <a:lstStyle/>
                    <a:p>
                      <a:r>
                        <a:rPr lang="en-US" sz="2200" b="1" dirty="0" err="1" smtClean="0">
                          <a:solidFill>
                            <a:schemeClr val="tx1">
                              <a:lumMod val="10000"/>
                            </a:schemeClr>
                          </a:solidFill>
                          <a:latin typeface="Arial" pitchFamily="34" charset="0"/>
                          <a:cs typeface="Arial" pitchFamily="34" charset="0"/>
                        </a:rPr>
                        <a:t>Chủ</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yếu</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phục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vụ</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cho</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các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đối</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tượng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bên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ngoài</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doanh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nghiệp</a:t>
                      </a:r>
                      <a:endParaRPr lang="en-US" sz="2200" b="1" dirty="0">
                        <a:solidFill>
                          <a:schemeClr val="tx1">
                            <a:lumMod val="10000"/>
                          </a:schemeClr>
                        </a:solidFill>
                        <a:latin typeface="Arial" pitchFamily="34" charset="0"/>
                        <a:cs typeface="Arial" pitchFamily="34" charset="0"/>
                      </a:endParaRPr>
                    </a:p>
                  </a:txBody>
                  <a:tcPr/>
                </a:tc>
              </a:tr>
              <a:tr h="3343688">
                <a:tc>
                  <a:txBody>
                    <a:bodyPr/>
                    <a:lstStyle/>
                    <a:p>
                      <a:r>
                        <a:rPr lang="en-US" sz="2200" b="1" dirty="0" err="1" smtClean="0">
                          <a:solidFill>
                            <a:schemeClr val="tx1">
                              <a:lumMod val="10000"/>
                            </a:schemeClr>
                          </a:solidFill>
                          <a:latin typeface="Arial" pitchFamily="34" charset="0"/>
                          <a:cs typeface="Arial" pitchFamily="34" charset="0"/>
                        </a:rPr>
                        <a:t>Đặc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điểm</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tính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chất</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thông</a:t>
                      </a:r>
                      <a:r>
                        <a:rPr lang="en-US" sz="2200" b="1" baseline="0" dirty="0" smtClean="0">
                          <a:solidFill>
                            <a:schemeClr val="tx1">
                              <a:lumMod val="10000"/>
                            </a:schemeClr>
                          </a:solidFill>
                          <a:latin typeface="Arial" pitchFamily="34" charset="0"/>
                          <a:cs typeface="Arial" pitchFamily="34" charset="0"/>
                        </a:rPr>
                        <a:t> tin</a:t>
                      </a:r>
                      <a:endParaRPr lang="en-US" sz="2200" b="1" dirty="0">
                        <a:solidFill>
                          <a:schemeClr val="tx1">
                            <a:lumMod val="10000"/>
                          </a:schemeClr>
                        </a:solidFill>
                        <a:latin typeface="Arial" pitchFamily="34" charset="0"/>
                        <a:cs typeface="Arial" pitchFamily="34" charset="0"/>
                      </a:endParaRPr>
                    </a:p>
                  </a:txBody>
                  <a:tcPr/>
                </a:tc>
                <a:tc>
                  <a:txBody>
                    <a:bodyPr/>
                    <a:lstStyle/>
                    <a:p>
                      <a:r>
                        <a:rPr lang="en-US" sz="2200" b="1" dirty="0" err="1" smtClean="0">
                          <a:solidFill>
                            <a:schemeClr val="tx1">
                              <a:lumMod val="10000"/>
                            </a:schemeClr>
                          </a:solidFill>
                          <a:latin typeface="Arial" pitchFamily="34" charset="0"/>
                          <a:cs typeface="Arial" pitchFamily="34" charset="0"/>
                        </a:rPr>
                        <a:t>Thông</a:t>
                      </a:r>
                      <a:r>
                        <a:rPr lang="en-US" sz="2200" b="1" baseline="0" dirty="0" smtClean="0">
                          <a:solidFill>
                            <a:schemeClr val="tx1">
                              <a:lumMod val="10000"/>
                            </a:schemeClr>
                          </a:solidFill>
                          <a:latin typeface="Arial" pitchFamily="34" charset="0"/>
                          <a:cs typeface="Arial" pitchFamily="34" charset="0"/>
                        </a:rPr>
                        <a:t> tin </a:t>
                      </a:r>
                      <a:r>
                        <a:rPr lang="en-US" sz="2200" b="1" baseline="0" dirty="0" err="1" smtClean="0">
                          <a:solidFill>
                            <a:schemeClr val="tx1">
                              <a:lumMod val="10000"/>
                            </a:schemeClr>
                          </a:solidFill>
                          <a:latin typeface="Arial" pitchFamily="34" charset="0"/>
                          <a:cs typeface="Arial" pitchFamily="34" charset="0"/>
                        </a:rPr>
                        <a:t>của</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kế</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toán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quản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trị</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hướng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đến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đặt</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trọng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tâm</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trong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tương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lai</a:t>
                      </a:r>
                      <a:endParaRPr lang="en-US" sz="2200" b="1" baseline="0" dirty="0" smtClean="0">
                        <a:solidFill>
                          <a:schemeClr val="tx1">
                            <a:lumMod val="10000"/>
                          </a:schemeClr>
                        </a:solidFill>
                        <a:latin typeface="Arial" pitchFamily="34" charset="0"/>
                        <a:cs typeface="Arial" pitchFamily="34" charset="0"/>
                      </a:endParaRPr>
                    </a:p>
                    <a:p>
                      <a:r>
                        <a:rPr lang="en-US" sz="2200" b="1" baseline="0" dirty="0" err="1" smtClean="0">
                          <a:solidFill>
                            <a:schemeClr val="tx1">
                              <a:lumMod val="10000"/>
                            </a:schemeClr>
                          </a:solidFill>
                          <a:latin typeface="Arial" pitchFamily="34" charset="0"/>
                          <a:cs typeface="Arial" pitchFamily="34" charset="0"/>
                        </a:rPr>
                        <a:t>Linh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hoạt</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đa</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dạng</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kịp</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thời</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theo</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yêu</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cầu</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nhà</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quản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trị</a:t>
                      </a:r>
                      <a:endParaRPr lang="en-US" sz="2200" b="1" baseline="0" dirty="0" smtClean="0">
                        <a:solidFill>
                          <a:schemeClr val="tx1">
                            <a:lumMod val="10000"/>
                          </a:schemeClr>
                        </a:solidFill>
                        <a:latin typeface="Arial" pitchFamily="34" charset="0"/>
                        <a:cs typeface="Arial" pitchFamily="34" charset="0"/>
                      </a:endParaRPr>
                    </a:p>
                    <a:p>
                      <a:r>
                        <a:rPr lang="en-US" sz="2200" b="1" baseline="0" dirty="0" err="1" smtClean="0">
                          <a:solidFill>
                            <a:schemeClr val="tx1">
                              <a:lumMod val="10000"/>
                            </a:schemeClr>
                          </a:solidFill>
                          <a:latin typeface="Arial" pitchFamily="34" charset="0"/>
                          <a:cs typeface="Arial" pitchFamily="34" charset="0"/>
                        </a:rPr>
                        <a:t>Biểu</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hiện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thông</a:t>
                      </a:r>
                      <a:r>
                        <a:rPr lang="en-US" sz="2200" b="1" baseline="0" dirty="0" smtClean="0">
                          <a:solidFill>
                            <a:schemeClr val="tx1">
                              <a:lumMod val="10000"/>
                            </a:schemeClr>
                          </a:solidFill>
                          <a:latin typeface="Arial" pitchFamily="34" charset="0"/>
                          <a:cs typeface="Arial" pitchFamily="34" charset="0"/>
                        </a:rPr>
                        <a:t> qua </a:t>
                      </a:r>
                      <a:r>
                        <a:rPr lang="en-US" sz="2200" b="1" baseline="0" dirty="0" err="1" smtClean="0">
                          <a:solidFill>
                            <a:schemeClr val="tx1">
                              <a:lumMod val="10000"/>
                            </a:schemeClr>
                          </a:solidFill>
                          <a:latin typeface="Arial" pitchFamily="34" charset="0"/>
                          <a:cs typeface="Arial" pitchFamily="34" charset="0"/>
                        </a:rPr>
                        <a:t>ba</a:t>
                      </a:r>
                      <a:r>
                        <a:rPr lang="en-US" sz="2200" b="1" baseline="0" dirty="0" smtClean="0">
                          <a:solidFill>
                            <a:schemeClr val="tx1">
                              <a:lumMod val="10000"/>
                            </a:schemeClr>
                          </a:solidFill>
                          <a:latin typeface="Arial" pitchFamily="34" charset="0"/>
                          <a:cs typeface="Arial" pitchFamily="34" charset="0"/>
                        </a:rPr>
                        <a:t> </a:t>
                      </a:r>
                      <a:r>
                        <a:rPr lang="en-US" sz="2200" b="1" baseline="0" err="1" smtClean="0">
                          <a:solidFill>
                            <a:schemeClr val="tx1">
                              <a:lumMod val="10000"/>
                            </a:schemeClr>
                          </a:solidFill>
                          <a:latin typeface="Arial" pitchFamily="34" charset="0"/>
                          <a:cs typeface="Arial" pitchFamily="34" charset="0"/>
                        </a:rPr>
                        <a:t>loại</a:t>
                      </a:r>
                      <a:r>
                        <a:rPr lang="en-US" sz="2200" b="1" baseline="0" smtClean="0">
                          <a:solidFill>
                            <a:schemeClr val="tx1">
                              <a:lumMod val="10000"/>
                            </a:schemeClr>
                          </a:solidFill>
                          <a:latin typeface="Arial" pitchFamily="34" charset="0"/>
                          <a:cs typeface="Arial" pitchFamily="34" charset="0"/>
                        </a:rPr>
                        <a:t> thước </a:t>
                      </a:r>
                      <a:r>
                        <a:rPr lang="en-US" sz="2200" b="1" baseline="0" dirty="0" err="1" smtClean="0">
                          <a:solidFill>
                            <a:schemeClr val="tx1">
                              <a:lumMod val="10000"/>
                            </a:schemeClr>
                          </a:solidFill>
                          <a:latin typeface="Arial" pitchFamily="34" charset="0"/>
                          <a:cs typeface="Arial" pitchFamily="34" charset="0"/>
                        </a:rPr>
                        <a:t>đo</a:t>
                      </a:r>
                      <a:endParaRPr lang="en-US" sz="2200" b="1" dirty="0">
                        <a:solidFill>
                          <a:schemeClr val="tx1">
                            <a:lumMod val="10000"/>
                          </a:schemeClr>
                        </a:solidFill>
                        <a:latin typeface="Arial" pitchFamily="34" charset="0"/>
                        <a:cs typeface="Arial" pitchFamily="34" charset="0"/>
                      </a:endParaRPr>
                    </a:p>
                  </a:txBody>
                  <a:tcPr/>
                </a:tc>
                <a:tc>
                  <a:txBody>
                    <a:bodyPr/>
                    <a:lstStyle/>
                    <a:p>
                      <a:r>
                        <a:rPr lang="en-US" sz="2200" b="1" dirty="0" err="1" smtClean="0">
                          <a:solidFill>
                            <a:schemeClr val="tx1">
                              <a:lumMod val="10000"/>
                            </a:schemeClr>
                          </a:solidFill>
                          <a:latin typeface="Arial" pitchFamily="34" charset="0"/>
                          <a:cs typeface="Arial" pitchFamily="34" charset="0"/>
                        </a:rPr>
                        <a:t>Phản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ảnh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quá</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khứ</a:t>
                      </a:r>
                      <a:endParaRPr lang="en-US" sz="2200" b="1" baseline="0" dirty="0" smtClean="0">
                        <a:solidFill>
                          <a:schemeClr val="tx1">
                            <a:lumMod val="10000"/>
                          </a:schemeClr>
                        </a:solidFill>
                        <a:latin typeface="Arial" pitchFamily="34" charset="0"/>
                        <a:cs typeface="Arial" pitchFamily="34" charset="0"/>
                      </a:endParaRPr>
                    </a:p>
                    <a:p>
                      <a:endParaRPr lang="en-US" sz="2200" b="1" baseline="0" smtClean="0">
                        <a:solidFill>
                          <a:schemeClr val="tx1">
                            <a:lumMod val="10000"/>
                          </a:schemeClr>
                        </a:solidFill>
                        <a:latin typeface="Arial" pitchFamily="34" charset="0"/>
                        <a:cs typeface="Arial" pitchFamily="34" charset="0"/>
                      </a:endParaRPr>
                    </a:p>
                    <a:p>
                      <a:endParaRPr lang="en-US" sz="2200" b="1" baseline="0" smtClean="0">
                        <a:solidFill>
                          <a:schemeClr val="tx1">
                            <a:lumMod val="10000"/>
                          </a:schemeClr>
                        </a:solidFill>
                        <a:latin typeface="Arial" pitchFamily="34" charset="0"/>
                        <a:cs typeface="Arial" pitchFamily="34" charset="0"/>
                      </a:endParaRPr>
                    </a:p>
                    <a:p>
                      <a:r>
                        <a:rPr lang="en-US" sz="2200" b="1" baseline="0" smtClean="0">
                          <a:solidFill>
                            <a:schemeClr val="tx1">
                              <a:lumMod val="10000"/>
                            </a:schemeClr>
                          </a:solidFill>
                          <a:latin typeface="Arial" pitchFamily="34" charset="0"/>
                          <a:cs typeface="Arial" pitchFamily="34" charset="0"/>
                        </a:rPr>
                        <a:t>Cố </a:t>
                      </a:r>
                      <a:r>
                        <a:rPr lang="en-US" sz="2200" b="1" baseline="0" dirty="0" err="1" smtClean="0">
                          <a:solidFill>
                            <a:schemeClr val="tx1">
                              <a:lumMod val="10000"/>
                            </a:schemeClr>
                          </a:solidFill>
                          <a:latin typeface="Arial" pitchFamily="34" charset="0"/>
                          <a:cs typeface="Arial" pitchFamily="34" charset="0"/>
                        </a:rPr>
                        <a:t>định</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tuân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thủ</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nguyên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tắc</a:t>
                      </a:r>
                      <a:r>
                        <a:rPr lang="en-US" sz="2200" b="1" baseline="0" dirty="0" smtClean="0">
                          <a:solidFill>
                            <a:schemeClr val="tx1">
                              <a:lumMod val="10000"/>
                            </a:schemeClr>
                          </a:solidFill>
                          <a:latin typeface="Arial" pitchFamily="34" charset="0"/>
                          <a:cs typeface="Arial" pitchFamily="34" charset="0"/>
                        </a:rPr>
                        <a:t> </a:t>
                      </a:r>
                      <a:r>
                        <a:rPr lang="en-US" sz="2200" b="1" baseline="0" err="1" smtClean="0">
                          <a:solidFill>
                            <a:schemeClr val="tx1">
                              <a:lumMod val="10000"/>
                            </a:schemeClr>
                          </a:solidFill>
                          <a:latin typeface="Arial" pitchFamily="34" charset="0"/>
                          <a:cs typeface="Arial" pitchFamily="34" charset="0"/>
                        </a:rPr>
                        <a:t>kế</a:t>
                      </a:r>
                      <a:r>
                        <a:rPr lang="en-US" sz="2200" b="1" baseline="0" smtClean="0">
                          <a:solidFill>
                            <a:schemeClr val="tx1">
                              <a:lumMod val="10000"/>
                            </a:schemeClr>
                          </a:solidFill>
                          <a:latin typeface="Arial" pitchFamily="34" charset="0"/>
                          <a:cs typeface="Arial" pitchFamily="34" charset="0"/>
                        </a:rPr>
                        <a:t> toán</a:t>
                      </a:r>
                    </a:p>
                    <a:p>
                      <a:endParaRPr lang="en-US" sz="2200" b="1" baseline="0" dirty="0" smtClean="0">
                        <a:solidFill>
                          <a:schemeClr val="tx1">
                            <a:lumMod val="10000"/>
                          </a:schemeClr>
                        </a:solidFill>
                        <a:latin typeface="Arial" pitchFamily="34" charset="0"/>
                        <a:cs typeface="Arial" pitchFamily="34" charset="0"/>
                      </a:endParaRPr>
                    </a:p>
                    <a:p>
                      <a:r>
                        <a:rPr lang="en-US" sz="2200" b="1" baseline="0" smtClean="0">
                          <a:solidFill>
                            <a:schemeClr val="tx1">
                              <a:lumMod val="10000"/>
                            </a:schemeClr>
                          </a:solidFill>
                          <a:latin typeface="Arial" pitchFamily="34" charset="0"/>
                          <a:cs typeface="Arial" pitchFamily="34" charset="0"/>
                        </a:rPr>
                        <a:t>Biểu </a:t>
                      </a:r>
                      <a:r>
                        <a:rPr lang="en-US" sz="2200" b="1" baseline="0" dirty="0" err="1" smtClean="0">
                          <a:solidFill>
                            <a:schemeClr val="tx1">
                              <a:lumMod val="10000"/>
                            </a:schemeClr>
                          </a:solidFill>
                          <a:latin typeface="Arial" pitchFamily="34" charset="0"/>
                          <a:cs typeface="Arial" pitchFamily="34" charset="0"/>
                        </a:rPr>
                        <a:t>hiện</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dưới</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thước</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đo</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giá</a:t>
                      </a:r>
                      <a:r>
                        <a:rPr lang="en-US" sz="2200" b="1" baseline="0" dirty="0" smtClean="0">
                          <a:solidFill>
                            <a:schemeClr val="tx1">
                              <a:lumMod val="10000"/>
                            </a:schemeClr>
                          </a:solidFill>
                          <a:latin typeface="Arial" pitchFamily="34" charset="0"/>
                          <a:cs typeface="Arial" pitchFamily="34" charset="0"/>
                        </a:rPr>
                        <a:t> </a:t>
                      </a:r>
                      <a:r>
                        <a:rPr lang="en-US" sz="2200" b="1" baseline="0" dirty="0" err="1" smtClean="0">
                          <a:solidFill>
                            <a:schemeClr val="tx1">
                              <a:lumMod val="10000"/>
                            </a:schemeClr>
                          </a:solidFill>
                          <a:latin typeface="Arial" pitchFamily="34" charset="0"/>
                          <a:cs typeface="Arial" pitchFamily="34" charset="0"/>
                        </a:rPr>
                        <a:t>trị</a:t>
                      </a:r>
                      <a:endParaRPr lang="en-US" sz="2200" b="1" baseline="0" dirty="0" smtClean="0">
                        <a:solidFill>
                          <a:schemeClr val="tx1">
                            <a:lumMod val="10000"/>
                          </a:schemeClr>
                        </a:solidFill>
                        <a:latin typeface="Arial" pitchFamily="34" charset="0"/>
                        <a:cs typeface="Arial" pitchFamily="34" charset="0"/>
                      </a:endParaRPr>
                    </a:p>
                    <a:p>
                      <a:endParaRPr lang="en-US" sz="2200" b="1" dirty="0">
                        <a:solidFill>
                          <a:schemeClr val="tx1">
                            <a:lumMod val="10000"/>
                          </a:schemeClr>
                        </a:solidFill>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2601339464"/>
      </p:ext>
    </p:extLst>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100" dirty="0" err="1" smtClean="0">
                <a:solidFill>
                  <a:schemeClr val="bg1"/>
                </a:solidFill>
                <a:latin typeface="Arial" pitchFamily="34" charset="0"/>
                <a:cs typeface="Arial" pitchFamily="34" charset="0"/>
              </a:rPr>
              <a:t>Những</a:t>
            </a:r>
            <a:r>
              <a:rPr lang="en-US" sz="3100" dirty="0" smtClean="0">
                <a:solidFill>
                  <a:schemeClr val="bg1"/>
                </a:solidFill>
                <a:latin typeface="Arial" pitchFamily="34" charset="0"/>
                <a:cs typeface="Arial" pitchFamily="34" charset="0"/>
              </a:rPr>
              <a:t> </a:t>
            </a:r>
            <a:r>
              <a:rPr lang="en-US" sz="3100" dirty="0" err="1" smtClean="0">
                <a:solidFill>
                  <a:schemeClr val="bg1"/>
                </a:solidFill>
                <a:latin typeface="Arial" pitchFamily="34" charset="0"/>
                <a:cs typeface="Arial" pitchFamily="34" charset="0"/>
              </a:rPr>
              <a:t>điểm</a:t>
            </a:r>
            <a:r>
              <a:rPr lang="en-US" sz="3100" dirty="0" smtClean="0">
                <a:solidFill>
                  <a:schemeClr val="bg1"/>
                </a:solidFill>
                <a:latin typeface="Arial" pitchFamily="34" charset="0"/>
                <a:cs typeface="Arial" pitchFamily="34" charset="0"/>
              </a:rPr>
              <a:t> </a:t>
            </a:r>
            <a:r>
              <a:rPr lang="en-US" sz="3100" dirty="0" err="1" smtClean="0">
                <a:solidFill>
                  <a:schemeClr val="bg1"/>
                </a:solidFill>
                <a:latin typeface="Arial" pitchFamily="34" charset="0"/>
                <a:cs typeface="Arial" pitchFamily="34" charset="0"/>
              </a:rPr>
              <a:t>khác</a:t>
            </a:r>
            <a:r>
              <a:rPr lang="en-US" sz="3100" dirty="0" smtClean="0">
                <a:solidFill>
                  <a:schemeClr val="bg1"/>
                </a:solidFill>
                <a:latin typeface="Arial" pitchFamily="34" charset="0"/>
                <a:cs typeface="Arial" pitchFamily="34" charset="0"/>
              </a:rPr>
              <a:t> </a:t>
            </a:r>
            <a:r>
              <a:rPr lang="en-US" sz="3100" dirty="0" err="1" smtClean="0">
                <a:solidFill>
                  <a:schemeClr val="bg1"/>
                </a:solidFill>
                <a:latin typeface="Arial" pitchFamily="34" charset="0"/>
                <a:cs typeface="Arial" pitchFamily="34" charset="0"/>
              </a:rPr>
              <a:t>nhau</a:t>
            </a:r>
            <a:endParaRPr lang="en-US" sz="3100" dirty="0">
              <a:solidFill>
                <a:schemeClr val="bg1"/>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12</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033947114"/>
              </p:ext>
            </p:extLst>
          </p:nvPr>
        </p:nvGraphicFramePr>
        <p:xfrm>
          <a:off x="-25879" y="1143000"/>
          <a:ext cx="9169878" cy="5748421"/>
        </p:xfrm>
        <a:graphic>
          <a:graphicData uri="http://schemas.openxmlformats.org/drawingml/2006/table">
            <a:tbl>
              <a:tblPr firstRow="1" bandRow="1">
                <a:tableStyleId>{5C22544A-7EE6-4342-B048-85BDC9FD1C3A}</a:tableStyleId>
              </a:tblPr>
              <a:tblGrid>
                <a:gridCol w="3056626"/>
                <a:gridCol w="3056626"/>
                <a:gridCol w="3056626"/>
              </a:tblGrid>
              <a:tr h="810661">
                <a:tc>
                  <a:txBody>
                    <a:bodyPr/>
                    <a:lstStyle/>
                    <a:p>
                      <a:endParaRPr lang="en-US" sz="2500" b="1" dirty="0">
                        <a:latin typeface="Arial" pitchFamily="34" charset="0"/>
                        <a:cs typeface="Arial" pitchFamily="34" charset="0"/>
                      </a:endParaRPr>
                    </a:p>
                  </a:txBody>
                  <a:tcPr/>
                </a:tc>
                <a:tc>
                  <a:txBody>
                    <a:bodyPr/>
                    <a:lstStyle/>
                    <a:p>
                      <a:r>
                        <a:rPr lang="en-US" sz="2500" b="1" dirty="0" err="1" smtClean="0">
                          <a:latin typeface="Arial" pitchFamily="34" charset="0"/>
                          <a:cs typeface="Arial" pitchFamily="34" charset="0"/>
                        </a:rPr>
                        <a:t>Kế</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toán</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quản</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trị</a:t>
                      </a:r>
                      <a:endParaRPr lang="en-US" sz="2500" b="1" dirty="0">
                        <a:latin typeface="Arial" pitchFamily="34" charset="0"/>
                        <a:cs typeface="Arial" pitchFamily="34" charset="0"/>
                      </a:endParaRPr>
                    </a:p>
                  </a:txBody>
                  <a:tcPr/>
                </a:tc>
                <a:tc>
                  <a:txBody>
                    <a:bodyPr/>
                    <a:lstStyle/>
                    <a:p>
                      <a:r>
                        <a:rPr lang="en-US" sz="2500" b="1" dirty="0" err="1" smtClean="0">
                          <a:latin typeface="Arial" pitchFamily="34" charset="0"/>
                          <a:cs typeface="Arial" pitchFamily="34" charset="0"/>
                        </a:rPr>
                        <a:t>Kế</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toán</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tài</a:t>
                      </a:r>
                      <a:r>
                        <a:rPr lang="en-US" sz="2500" b="1" baseline="0" dirty="0" smtClean="0">
                          <a:latin typeface="Arial" pitchFamily="34" charset="0"/>
                          <a:cs typeface="Arial" pitchFamily="34" charset="0"/>
                        </a:rPr>
                        <a:t> </a:t>
                      </a:r>
                      <a:r>
                        <a:rPr lang="en-US" sz="2500" b="1" baseline="0" dirty="0" err="1" smtClean="0">
                          <a:latin typeface="Arial" pitchFamily="34" charset="0"/>
                          <a:cs typeface="Arial" pitchFamily="34" charset="0"/>
                        </a:rPr>
                        <a:t>chính</a:t>
                      </a:r>
                      <a:endParaRPr lang="en-US" sz="2500" b="1" dirty="0">
                        <a:latin typeface="Arial" pitchFamily="34" charset="0"/>
                        <a:cs typeface="Arial" pitchFamily="34" charset="0"/>
                      </a:endParaRPr>
                    </a:p>
                  </a:txBody>
                  <a:tcPr/>
                </a:tc>
              </a:tr>
              <a:tr h="844138">
                <a:tc>
                  <a:txBody>
                    <a:bodyPr/>
                    <a:lstStyle/>
                    <a:p>
                      <a:r>
                        <a:rPr lang="en-US" sz="2500" b="1" dirty="0" err="1" smtClean="0">
                          <a:solidFill>
                            <a:schemeClr val="tx1">
                              <a:lumMod val="10000"/>
                            </a:schemeClr>
                          </a:solidFill>
                          <a:latin typeface="Arial" pitchFamily="34" charset="0"/>
                          <a:cs typeface="Arial" pitchFamily="34" charset="0"/>
                        </a:rPr>
                        <a:t>Tính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pháp</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lệnh</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Thông</a:t>
                      </a:r>
                      <a:r>
                        <a:rPr lang="en-US" sz="2500" b="1" baseline="0" dirty="0" smtClean="0">
                          <a:solidFill>
                            <a:schemeClr val="tx1">
                              <a:lumMod val="10000"/>
                            </a:schemeClr>
                          </a:solidFill>
                          <a:latin typeface="Arial" pitchFamily="34" charset="0"/>
                          <a:cs typeface="Arial" pitchFamily="34" charset="0"/>
                        </a:rPr>
                        <a:t> tin </a:t>
                      </a:r>
                      <a:r>
                        <a:rPr lang="en-US" sz="2500" b="1" baseline="0" dirty="0" err="1" smtClean="0">
                          <a:solidFill>
                            <a:schemeClr val="tx1">
                              <a:lumMod val="10000"/>
                            </a:schemeClr>
                          </a:solidFill>
                          <a:latin typeface="Arial" pitchFamily="34" charset="0"/>
                          <a:cs typeface="Arial" pitchFamily="34" charset="0"/>
                        </a:rPr>
                        <a:t>không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có</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tính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pháp</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lệnh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tương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đối</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bí</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mật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với</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một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số</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đối</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tượng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trong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doanh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nghiệp</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Có</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tính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pháp</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lệnh</a:t>
                      </a:r>
                      <a:endParaRPr lang="en-US" sz="2500" b="1" dirty="0">
                        <a:solidFill>
                          <a:schemeClr val="tx1">
                            <a:lumMod val="10000"/>
                          </a:schemeClr>
                        </a:solidFill>
                        <a:latin typeface="Arial" pitchFamily="34" charset="0"/>
                        <a:cs typeface="Arial" pitchFamily="34" charset="0"/>
                      </a:endParaRPr>
                    </a:p>
                  </a:txBody>
                  <a:tcPr/>
                </a:tc>
              </a:tr>
              <a:tr h="537738">
                <a:tc>
                  <a:txBody>
                    <a:bodyPr/>
                    <a:lstStyle/>
                    <a:p>
                      <a:r>
                        <a:rPr lang="en-US" sz="2500" b="1" dirty="0" err="1" smtClean="0">
                          <a:solidFill>
                            <a:schemeClr val="tx1">
                              <a:lumMod val="10000"/>
                            </a:schemeClr>
                          </a:solidFill>
                          <a:latin typeface="Arial" pitchFamily="34" charset="0"/>
                          <a:cs typeface="Arial" pitchFamily="34" charset="0"/>
                        </a:rPr>
                        <a:t>Phạm</a:t>
                      </a:r>
                      <a:r>
                        <a:rPr lang="en-US" sz="2500" b="1" baseline="0" dirty="0" smtClean="0">
                          <a:solidFill>
                            <a:schemeClr val="tx1">
                              <a:lumMod val="10000"/>
                            </a:schemeClr>
                          </a:solidFill>
                          <a:latin typeface="Arial" pitchFamily="34" charset="0"/>
                          <a:cs typeface="Arial" pitchFamily="34" charset="0"/>
                        </a:rPr>
                        <a:t> vi </a:t>
                      </a:r>
                      <a:r>
                        <a:rPr lang="en-US" sz="2500" b="1" baseline="0" dirty="0" err="1" smtClean="0">
                          <a:solidFill>
                            <a:schemeClr val="tx1">
                              <a:lumMod val="10000"/>
                            </a:schemeClr>
                          </a:solidFill>
                          <a:latin typeface="Arial" pitchFamily="34" charset="0"/>
                          <a:cs typeface="Arial" pitchFamily="34" charset="0"/>
                        </a:rPr>
                        <a:t>báo</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cáo</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Hẹp</a:t>
                      </a:r>
                      <a:r>
                        <a:rPr lang="en-US" sz="2500" b="1" dirty="0" smtClean="0">
                          <a:solidFill>
                            <a:schemeClr val="tx1">
                              <a:lumMod val="10000"/>
                            </a:schemeClr>
                          </a:solidFill>
                          <a:latin typeface="Arial" pitchFamily="34" charset="0"/>
                          <a:cs typeface="Arial" pitchFamily="34" charset="0"/>
                        </a:rPr>
                        <a:t>,</a:t>
                      </a:r>
                      <a:r>
                        <a:rPr lang="en-US" sz="2500" b="1" baseline="0" dirty="0" smtClean="0">
                          <a:solidFill>
                            <a:schemeClr val="tx1">
                              <a:lumMod val="10000"/>
                            </a:schemeClr>
                          </a:solidFill>
                          <a:latin typeface="Arial" pitchFamily="34" charset="0"/>
                          <a:cs typeface="Arial" pitchFamily="34" charset="0"/>
                        </a:rPr>
                        <a:t> chi </a:t>
                      </a:r>
                      <a:r>
                        <a:rPr lang="en-US" sz="2500" b="1" baseline="0" dirty="0" err="1" smtClean="0">
                          <a:solidFill>
                            <a:schemeClr val="tx1">
                              <a:lumMod val="10000"/>
                            </a:schemeClr>
                          </a:solidFill>
                          <a:latin typeface="Arial" pitchFamily="34" charset="0"/>
                          <a:cs typeface="Arial" pitchFamily="34" charset="0"/>
                        </a:rPr>
                        <a:t>tiết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bộ</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phận</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Rộng</a:t>
                      </a:r>
                      <a:r>
                        <a:rPr lang="en-US" sz="2500" b="1" dirty="0" smtClean="0">
                          <a:solidFill>
                            <a:schemeClr val="tx1">
                              <a:lumMod val="10000"/>
                            </a:schemeClr>
                          </a:solidFill>
                          <a:latin typeface="Arial" pitchFamily="34" charset="0"/>
                          <a:cs typeface="Arial" pitchFamily="34" charset="0"/>
                        </a:rPr>
                        <a: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tổng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quát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toàn</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doanh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nghiệp</a:t>
                      </a:r>
                      <a:endParaRPr lang="en-US" sz="2500" b="1" dirty="0">
                        <a:solidFill>
                          <a:schemeClr val="tx1">
                            <a:lumMod val="10000"/>
                          </a:schemeClr>
                        </a:solidFill>
                        <a:latin typeface="Arial" pitchFamily="34" charset="0"/>
                        <a:cs typeface="Arial" pitchFamily="34" charset="0"/>
                      </a:endParaRPr>
                    </a:p>
                  </a:txBody>
                  <a:tcPr/>
                </a:tc>
              </a:tr>
              <a:tr h="463234">
                <a:tc>
                  <a:txBody>
                    <a:bodyPr/>
                    <a:lstStyle/>
                    <a:p>
                      <a:r>
                        <a:rPr lang="en-US" sz="2500" b="1" dirty="0" err="1" smtClean="0">
                          <a:solidFill>
                            <a:schemeClr val="tx1">
                              <a:lumMod val="10000"/>
                            </a:schemeClr>
                          </a:solidFill>
                          <a:latin typeface="Arial" pitchFamily="34" charset="0"/>
                          <a:cs typeface="Arial" pitchFamily="34" charset="0"/>
                        </a:rPr>
                        <a:t>Kỳ</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lập</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báo</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cáo</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Thường</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xuyên</a:t>
                      </a:r>
                      <a:r>
                        <a:rPr lang="en-US" sz="2500" b="1" baseline="0" dirty="0" smtClean="0">
                          <a:solidFill>
                            <a:schemeClr val="tx1">
                              <a:lumMod val="10000"/>
                            </a:schemeClr>
                          </a:solidFill>
                          <a:latin typeface="Arial" pitchFamily="34" charset="0"/>
                          <a:cs typeface="Arial" pitchFamily="34" charset="0"/>
                        </a:rPr>
                        <a:t>: 1 </a:t>
                      </a:r>
                      <a:r>
                        <a:rPr lang="en-US" sz="2500" b="1" baseline="0" dirty="0" err="1" smtClean="0">
                          <a:solidFill>
                            <a:schemeClr val="tx1">
                              <a:lumMod val="10000"/>
                            </a:schemeClr>
                          </a:solidFill>
                          <a:latin typeface="Arial" pitchFamily="34" charset="0"/>
                          <a:cs typeface="Arial" pitchFamily="34" charset="0"/>
                        </a:rPr>
                        <a:t>tuần</a:t>
                      </a:r>
                      <a:r>
                        <a:rPr lang="en-US" sz="2500" b="1" baseline="0" dirty="0" smtClean="0">
                          <a:solidFill>
                            <a:schemeClr val="tx1">
                              <a:lumMod val="10000"/>
                            </a:schemeClr>
                          </a:solidFill>
                          <a:latin typeface="Arial" pitchFamily="34" charset="0"/>
                          <a:cs typeface="Arial" pitchFamily="34" charset="0"/>
                        </a:rPr>
                        <a:t>, 1 </a:t>
                      </a:r>
                      <a:r>
                        <a:rPr lang="en-US" sz="2500" b="1" baseline="0" dirty="0" err="1" smtClean="0">
                          <a:solidFill>
                            <a:schemeClr val="tx1">
                              <a:lumMod val="10000"/>
                            </a:schemeClr>
                          </a:solidFill>
                          <a:latin typeface="Arial" pitchFamily="34" charset="0"/>
                          <a:cs typeface="Arial" pitchFamily="34" charset="0"/>
                        </a:rPr>
                        <a:t>quý</a:t>
                      </a:r>
                      <a:r>
                        <a:rPr lang="en-US" sz="2500" b="1" baseline="0" dirty="0" smtClean="0">
                          <a:solidFill>
                            <a:schemeClr val="tx1">
                              <a:lumMod val="10000"/>
                            </a:schemeClr>
                          </a:solidFill>
                          <a:latin typeface="Arial" pitchFamily="34" charset="0"/>
                          <a:cs typeface="Arial" pitchFamily="34" charset="0"/>
                        </a:rPr>
                        <a:t>…</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Định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kỳ</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theo</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quý</a:t>
                      </a:r>
                      <a:endParaRPr lang="en-US" sz="2500" b="1" dirty="0">
                        <a:solidFill>
                          <a:schemeClr val="tx1">
                            <a:lumMod val="10000"/>
                          </a:schemeClr>
                        </a:solidFill>
                        <a:latin typeface="Arial" pitchFamily="34" charset="0"/>
                        <a:cs typeface="Arial" pitchFamily="34" charset="0"/>
                      </a:endParaRPr>
                    </a:p>
                  </a:txBody>
                  <a:tcPr/>
                </a:tc>
              </a:tr>
              <a:tr h="463234">
                <a:tc>
                  <a:txBody>
                    <a:bodyPr/>
                    <a:lstStyle/>
                    <a:p>
                      <a:r>
                        <a:rPr lang="en-US" sz="2500" b="1" dirty="0" err="1" smtClean="0">
                          <a:solidFill>
                            <a:schemeClr val="tx1">
                              <a:lumMod val="10000"/>
                            </a:schemeClr>
                          </a:solidFill>
                          <a:latin typeface="Arial" pitchFamily="34" charset="0"/>
                          <a:cs typeface="Arial" pitchFamily="34" charset="0"/>
                        </a:rPr>
                        <a:t>Quan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hệ</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với</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các</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ngành</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học</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khác</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Liên</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quan</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khá</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nhiều</a:t>
                      </a:r>
                      <a:endParaRPr lang="en-US" sz="2500" b="1" dirty="0">
                        <a:solidFill>
                          <a:schemeClr val="tx1">
                            <a:lumMod val="10000"/>
                          </a:schemeClr>
                        </a:solidFill>
                        <a:latin typeface="Arial" pitchFamily="34" charset="0"/>
                        <a:cs typeface="Arial" pitchFamily="34" charset="0"/>
                      </a:endParaRPr>
                    </a:p>
                  </a:txBody>
                  <a:tcPr/>
                </a:tc>
                <a:tc>
                  <a:txBody>
                    <a:bodyPr/>
                    <a:lstStyle/>
                    <a:p>
                      <a:r>
                        <a:rPr lang="en-US" sz="2500" b="1" dirty="0" err="1" smtClean="0">
                          <a:solidFill>
                            <a:schemeClr val="tx1">
                              <a:lumMod val="10000"/>
                            </a:schemeClr>
                          </a:solidFill>
                          <a:latin typeface="Arial" pitchFamily="34" charset="0"/>
                          <a:cs typeface="Arial" pitchFamily="34" charset="0"/>
                        </a:rPr>
                        <a:t>Ít</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liên</a:t>
                      </a:r>
                      <a:r>
                        <a:rPr lang="en-US" sz="2500" b="1" baseline="0" dirty="0" smtClean="0">
                          <a:solidFill>
                            <a:schemeClr val="tx1">
                              <a:lumMod val="10000"/>
                            </a:schemeClr>
                          </a:solidFill>
                          <a:latin typeface="Arial" pitchFamily="34" charset="0"/>
                          <a:cs typeface="Arial" pitchFamily="34" charset="0"/>
                        </a:rPr>
                        <a:t> </a:t>
                      </a:r>
                      <a:r>
                        <a:rPr lang="en-US" sz="2500" b="1" baseline="0" dirty="0" err="1" smtClean="0">
                          <a:solidFill>
                            <a:schemeClr val="tx1">
                              <a:lumMod val="10000"/>
                            </a:schemeClr>
                          </a:solidFill>
                          <a:latin typeface="Arial" pitchFamily="34" charset="0"/>
                          <a:cs typeface="Arial" pitchFamily="34" charset="0"/>
                        </a:rPr>
                        <a:t>quan</a:t>
                      </a:r>
                      <a:endParaRPr lang="en-US" sz="2500" b="1" dirty="0">
                        <a:solidFill>
                          <a:schemeClr val="tx1">
                            <a:lumMod val="10000"/>
                          </a:schemeClr>
                        </a:solidFill>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3954604814"/>
      </p:ext>
    </p:extLst>
  </p:cSld>
  <p:clrMapOvr>
    <a:masterClrMapping/>
  </p:clrMapOvr>
  <p:transition>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err="1" smtClean="0">
                <a:solidFill>
                  <a:schemeClr val="bg2"/>
                </a:solidFill>
              </a:rPr>
              <a:t>Một</a:t>
            </a:r>
            <a:r>
              <a:rPr lang="en-US" dirty="0" smtClean="0">
                <a:solidFill>
                  <a:schemeClr val="bg2"/>
                </a:solidFill>
              </a:rPr>
              <a:t> </a:t>
            </a:r>
            <a:r>
              <a:rPr lang="en-US" dirty="0" err="1" smtClean="0">
                <a:solidFill>
                  <a:schemeClr val="bg2"/>
                </a:solidFill>
              </a:rPr>
              <a:t>số</a:t>
            </a:r>
            <a:r>
              <a:rPr lang="en-US" dirty="0" smtClean="0">
                <a:solidFill>
                  <a:schemeClr val="bg2"/>
                </a:solidFill>
              </a:rPr>
              <a:t> </a:t>
            </a:r>
            <a:r>
              <a:rPr lang="en-US" dirty="0" err="1" smtClean="0">
                <a:solidFill>
                  <a:schemeClr val="bg2"/>
                </a:solidFill>
              </a:rPr>
              <a:t>nội</a:t>
            </a:r>
            <a:r>
              <a:rPr lang="en-US" dirty="0" smtClean="0">
                <a:solidFill>
                  <a:schemeClr val="bg2"/>
                </a:solidFill>
              </a:rPr>
              <a:t> dung </a:t>
            </a:r>
            <a:r>
              <a:rPr lang="en-US" dirty="0" err="1" smtClean="0">
                <a:solidFill>
                  <a:schemeClr val="bg2"/>
                </a:solidFill>
              </a:rPr>
              <a:t>cơ</a:t>
            </a:r>
            <a:r>
              <a:rPr lang="en-US" dirty="0" smtClean="0">
                <a:solidFill>
                  <a:schemeClr val="bg2"/>
                </a:solidFill>
              </a:rPr>
              <a:t> </a:t>
            </a:r>
            <a:r>
              <a:rPr lang="en-US" dirty="0" err="1" smtClean="0">
                <a:solidFill>
                  <a:schemeClr val="bg2"/>
                </a:solidFill>
              </a:rPr>
              <a:t>bản</a:t>
            </a:r>
            <a:r>
              <a:rPr lang="en-US" dirty="0" smtClean="0">
                <a:solidFill>
                  <a:schemeClr val="bg2"/>
                </a:solidFill>
              </a:rPr>
              <a:t> </a:t>
            </a:r>
            <a:r>
              <a:rPr lang="en-US" dirty="0" err="1" smtClean="0">
                <a:solidFill>
                  <a:schemeClr val="bg2"/>
                </a:solidFill>
              </a:rPr>
              <a:t>của</a:t>
            </a:r>
            <a:r>
              <a:rPr lang="en-US" dirty="0" smtClean="0">
                <a:solidFill>
                  <a:schemeClr val="bg2"/>
                </a:solidFill>
              </a:rPr>
              <a:t> </a:t>
            </a:r>
            <a:r>
              <a:rPr lang="en-US" dirty="0" err="1" smtClean="0">
                <a:solidFill>
                  <a:schemeClr val="bg2"/>
                </a:solidFill>
              </a:rPr>
              <a:t>kế</a:t>
            </a:r>
            <a:r>
              <a:rPr lang="en-US" dirty="0" smtClean="0">
                <a:solidFill>
                  <a:schemeClr val="bg2"/>
                </a:solidFill>
              </a:rPr>
              <a:t> </a:t>
            </a:r>
            <a:r>
              <a:rPr lang="en-US" dirty="0" err="1" smtClean="0">
                <a:solidFill>
                  <a:schemeClr val="bg2"/>
                </a:solidFill>
              </a:rPr>
              <a:t>toán</a:t>
            </a:r>
            <a:r>
              <a:rPr lang="en-US" dirty="0" smtClean="0">
                <a:solidFill>
                  <a:schemeClr val="bg2"/>
                </a:solidFill>
              </a:rPr>
              <a:t> </a:t>
            </a:r>
            <a:r>
              <a:rPr lang="en-US" dirty="0" err="1" smtClean="0">
                <a:solidFill>
                  <a:schemeClr val="bg2"/>
                </a:solidFill>
              </a:rPr>
              <a:t>quản</a:t>
            </a:r>
            <a:r>
              <a:rPr lang="en-US" dirty="0" smtClean="0">
                <a:solidFill>
                  <a:schemeClr val="bg2"/>
                </a:solidFill>
              </a:rPr>
              <a:t> </a:t>
            </a:r>
            <a:r>
              <a:rPr lang="en-US" dirty="0" err="1" smtClean="0">
                <a:solidFill>
                  <a:schemeClr val="bg2"/>
                </a:solidFill>
              </a:rPr>
              <a:t>trị</a:t>
            </a:r>
            <a:endParaRPr lang="en-US" dirty="0">
              <a:solidFill>
                <a:schemeClr val="bg2"/>
              </a:solidFill>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13</a:t>
            </a:fld>
            <a:endParaRPr lang="en-US" dirty="0"/>
          </a:p>
        </p:txBody>
      </p:sp>
      <p:sp>
        <p:nvSpPr>
          <p:cNvPr id="6" name="TextBox 5"/>
          <p:cNvSpPr txBox="1"/>
          <p:nvPr/>
        </p:nvSpPr>
        <p:spPr>
          <a:xfrm>
            <a:off x="1916502" y="1828800"/>
            <a:ext cx="7227498" cy="7017306"/>
          </a:xfrm>
          <a:prstGeom prst="rect">
            <a:avLst/>
          </a:prstGeom>
          <a:noFill/>
        </p:spPr>
        <p:txBody>
          <a:bodyPr wrap="square" rtlCol="0">
            <a:spAutoFit/>
          </a:bodyPr>
          <a:lstStyle/>
          <a:p>
            <a:pPr marL="285750" indent="-285750" algn="just">
              <a:lnSpc>
                <a:spcPct val="150000"/>
              </a:lnSpc>
              <a:buFont typeface="Wingdings" pitchFamily="2" charset="2"/>
              <a:buChar char="ü"/>
            </a:pPr>
            <a:r>
              <a:rPr lang="en-US" sz="2500" b="1" dirty="0" smtClean="0">
                <a:solidFill>
                  <a:schemeClr val="tx1">
                    <a:lumMod val="10000"/>
                  </a:schemeClr>
                </a:solidFill>
                <a:latin typeface="Arial" panose="020B0604020202020204" pitchFamily="34" charset="0"/>
                <a:cs typeface="Arial" pitchFamily="34" charset="0"/>
              </a:rPr>
              <a:t>Chi </a:t>
            </a:r>
            <a:r>
              <a:rPr lang="en-US" sz="2500" b="1" dirty="0" err="1" smtClean="0">
                <a:solidFill>
                  <a:schemeClr val="tx1">
                    <a:lumMod val="10000"/>
                  </a:schemeClr>
                </a:solidFill>
                <a:latin typeface="Arial" pitchFamily="34" charset="0"/>
                <a:cs typeface="Arial" pitchFamily="34" charset="0"/>
              </a:rPr>
              <a:t>phí</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và</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phân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loại</a:t>
            </a:r>
            <a:r>
              <a:rPr lang="en-US" sz="2500" b="1" dirty="0" smtClean="0">
                <a:solidFill>
                  <a:schemeClr val="tx1">
                    <a:lumMod val="10000"/>
                  </a:schemeClr>
                </a:solidFill>
                <a:latin typeface="Arial" pitchFamily="34" charset="0"/>
                <a:cs typeface="Arial" pitchFamily="34" charset="0"/>
              </a:rPr>
              <a:t> chi </a:t>
            </a:r>
            <a:r>
              <a:rPr lang="en-US" sz="2500" b="1" dirty="0" err="1" smtClean="0">
                <a:solidFill>
                  <a:schemeClr val="tx1">
                    <a:lumMod val="10000"/>
                  </a:schemeClr>
                </a:solidFill>
                <a:latin typeface="Arial" pitchFamily="34" charset="0"/>
                <a:cs typeface="Arial" pitchFamily="34" charset="0"/>
              </a:rPr>
              <a:t>phí</a:t>
            </a:r>
            <a:endParaRPr lang="en-US" sz="2500" b="1" dirty="0" smtClean="0">
              <a:solidFill>
                <a:schemeClr val="tx1">
                  <a:lumMod val="10000"/>
                </a:schemeClr>
              </a:solidFill>
              <a:latin typeface="Arial" pitchFamily="34" charset="0"/>
              <a:cs typeface="Arial" pitchFamily="34" charset="0"/>
            </a:endParaRPr>
          </a:p>
          <a:p>
            <a:pPr marL="285750" indent="-285750" algn="just">
              <a:lnSpc>
                <a:spcPct val="150000"/>
              </a:lnSpc>
              <a:buFont typeface="Wingdings" pitchFamily="2" charset="2"/>
              <a:buChar char="ü"/>
            </a:pPr>
            <a:r>
              <a:rPr lang="en-US" sz="2500" b="1" dirty="0" err="1" smtClean="0">
                <a:solidFill>
                  <a:schemeClr val="tx1">
                    <a:lumMod val="10000"/>
                  </a:schemeClr>
                </a:solidFill>
                <a:latin typeface="Arial" pitchFamily="34" charset="0"/>
                <a:cs typeface="Arial" pitchFamily="34" charset="0"/>
              </a:rPr>
              <a:t>Phân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tích</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mối</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quan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hệ</a:t>
            </a:r>
            <a:r>
              <a:rPr lang="en-US" sz="2500" b="1" dirty="0" smtClean="0">
                <a:solidFill>
                  <a:schemeClr val="tx1">
                    <a:lumMod val="10000"/>
                  </a:schemeClr>
                </a:solidFill>
                <a:latin typeface="Arial" pitchFamily="34" charset="0"/>
                <a:cs typeface="Arial" pitchFamily="34" charset="0"/>
              </a:rPr>
              <a:t> chi </a:t>
            </a:r>
            <a:r>
              <a:rPr lang="en-US" sz="2500" b="1" dirty="0" err="1" smtClean="0">
                <a:solidFill>
                  <a:schemeClr val="tx1">
                    <a:lumMod val="10000"/>
                  </a:schemeClr>
                </a:solidFill>
                <a:latin typeface="Arial" pitchFamily="34" charset="0"/>
                <a:cs typeface="Arial" pitchFamily="34" charset="0"/>
              </a:rPr>
              <a:t>phí</a:t>
            </a:r>
            <a:r>
              <a:rPr lang="en-US" sz="2500" b="1" dirty="0" smtClean="0">
                <a:solidFill>
                  <a:schemeClr val="tx1">
                    <a:lumMod val="10000"/>
                  </a:schemeClr>
                </a:solidFill>
                <a:latin typeface="Arial" pitchFamily="34" charset="0"/>
                <a:cs typeface="Arial" pitchFamily="34" charset="0"/>
              </a:rPr>
              <a:t> – </a:t>
            </a:r>
            <a:r>
              <a:rPr lang="en-US" sz="2500" b="1" dirty="0" err="1" smtClean="0">
                <a:solidFill>
                  <a:schemeClr val="tx1">
                    <a:lumMod val="10000"/>
                  </a:schemeClr>
                </a:solidFill>
                <a:latin typeface="Arial" pitchFamily="34" charset="0"/>
                <a:cs typeface="Arial" pitchFamily="34" charset="0"/>
              </a:rPr>
              <a:t>khối</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lượng</a:t>
            </a:r>
            <a:r>
              <a:rPr lang="en-US" sz="2500" b="1" dirty="0" smtClean="0">
                <a:solidFill>
                  <a:schemeClr val="tx1">
                    <a:lumMod val="10000"/>
                  </a:schemeClr>
                </a:solidFill>
                <a:latin typeface="Arial" pitchFamily="34" charset="0"/>
                <a:cs typeface="Arial" pitchFamily="34" charset="0"/>
              </a:rPr>
              <a:t> – </a:t>
            </a:r>
            <a:r>
              <a:rPr lang="en-US" sz="2500" b="1" dirty="0" err="1" smtClean="0">
                <a:solidFill>
                  <a:schemeClr val="tx1">
                    <a:lumMod val="10000"/>
                  </a:schemeClr>
                </a:solidFill>
                <a:latin typeface="Arial" pitchFamily="34" charset="0"/>
                <a:cs typeface="Arial" pitchFamily="34" charset="0"/>
              </a:rPr>
              <a:t>lợi</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nhuận</a:t>
            </a:r>
            <a:endParaRPr lang="en-US" sz="2500" b="1" dirty="0" smtClean="0">
              <a:solidFill>
                <a:schemeClr val="tx1">
                  <a:lumMod val="10000"/>
                </a:schemeClr>
              </a:solidFill>
              <a:latin typeface="Arial" pitchFamily="34" charset="0"/>
              <a:cs typeface="Arial" pitchFamily="34" charset="0"/>
            </a:endParaRPr>
          </a:p>
          <a:p>
            <a:pPr marL="285750" indent="-285750" algn="just">
              <a:lnSpc>
                <a:spcPct val="150000"/>
              </a:lnSpc>
              <a:buFont typeface="Wingdings" pitchFamily="2" charset="2"/>
              <a:buChar char="ü"/>
            </a:pPr>
            <a:r>
              <a:rPr lang="en-US" sz="2500" b="1" dirty="0" err="1" smtClean="0">
                <a:solidFill>
                  <a:schemeClr val="tx1">
                    <a:lumMod val="10000"/>
                  </a:schemeClr>
                </a:solidFill>
                <a:latin typeface="Arial" pitchFamily="34" charset="0"/>
                <a:cs typeface="Arial" pitchFamily="34" charset="0"/>
              </a:rPr>
              <a:t>Dự</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toán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ngân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sách</a:t>
            </a:r>
            <a:endParaRPr lang="en-US" sz="2500" b="1" dirty="0" smtClean="0">
              <a:solidFill>
                <a:schemeClr val="tx1">
                  <a:lumMod val="10000"/>
                </a:schemeClr>
              </a:solidFill>
              <a:latin typeface="Arial" pitchFamily="34" charset="0"/>
              <a:cs typeface="Arial" pitchFamily="34" charset="0"/>
            </a:endParaRPr>
          </a:p>
          <a:p>
            <a:pPr marL="285750" indent="-285750" algn="just">
              <a:lnSpc>
                <a:spcPct val="150000"/>
              </a:lnSpc>
              <a:buFont typeface="Wingdings" pitchFamily="2" charset="2"/>
              <a:buChar char="ü"/>
            </a:pPr>
            <a:r>
              <a:rPr lang="en-US" sz="2500" b="1" dirty="0" err="1" smtClean="0">
                <a:solidFill>
                  <a:schemeClr val="tx1">
                    <a:lumMod val="10000"/>
                  </a:schemeClr>
                </a:solidFill>
                <a:latin typeface="Arial" pitchFamily="34" charset="0"/>
                <a:cs typeface="Arial" pitchFamily="34" charset="0"/>
              </a:rPr>
              <a:t>Phân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tích</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biến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động</a:t>
            </a:r>
            <a:r>
              <a:rPr lang="en-US" sz="2500" b="1" dirty="0" smtClean="0">
                <a:solidFill>
                  <a:schemeClr val="tx1">
                    <a:lumMod val="10000"/>
                  </a:schemeClr>
                </a:solidFill>
                <a:latin typeface="Arial" pitchFamily="34" charset="0"/>
                <a:cs typeface="Arial" pitchFamily="34" charset="0"/>
              </a:rPr>
              <a:t> chi </a:t>
            </a:r>
            <a:r>
              <a:rPr lang="en-US" sz="2500" b="1" dirty="0" err="1" smtClean="0">
                <a:solidFill>
                  <a:schemeClr val="tx1">
                    <a:lumMod val="10000"/>
                  </a:schemeClr>
                </a:solidFill>
                <a:latin typeface="Arial" pitchFamily="34" charset="0"/>
                <a:cs typeface="Arial" pitchFamily="34" charset="0"/>
              </a:rPr>
              <a:t>phí</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sản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xuất</a:t>
            </a:r>
            <a:endParaRPr lang="en-US" sz="2500" b="1" dirty="0" smtClean="0">
              <a:solidFill>
                <a:schemeClr val="tx1">
                  <a:lumMod val="10000"/>
                </a:schemeClr>
              </a:solidFill>
              <a:latin typeface="Arial" pitchFamily="34" charset="0"/>
              <a:cs typeface="Arial" pitchFamily="34" charset="0"/>
            </a:endParaRPr>
          </a:p>
          <a:p>
            <a:pPr marL="285750" indent="-285750" algn="just">
              <a:lnSpc>
                <a:spcPct val="150000"/>
              </a:lnSpc>
              <a:buFont typeface="Wingdings" pitchFamily="2" charset="2"/>
              <a:buChar char="ü"/>
            </a:pPr>
            <a:r>
              <a:rPr lang="en-US" sz="2500" b="1" dirty="0" err="1" smtClean="0">
                <a:solidFill>
                  <a:schemeClr val="tx1">
                    <a:lumMod val="10000"/>
                  </a:schemeClr>
                </a:solidFill>
                <a:latin typeface="Arial" pitchFamily="34" charset="0"/>
                <a:cs typeface="Arial" pitchFamily="34" charset="0"/>
              </a:rPr>
              <a:t>Các</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quyết</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định</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về</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giá</a:t>
            </a:r>
            <a:endParaRPr lang="en-US" sz="2500" b="1" dirty="0" smtClean="0">
              <a:solidFill>
                <a:schemeClr val="tx1">
                  <a:lumMod val="10000"/>
                </a:schemeClr>
              </a:solidFill>
              <a:latin typeface="Arial" pitchFamily="34" charset="0"/>
              <a:cs typeface="Arial" pitchFamily="34" charset="0"/>
            </a:endParaRPr>
          </a:p>
          <a:p>
            <a:pPr marL="285750" indent="-285750" algn="just">
              <a:lnSpc>
                <a:spcPct val="150000"/>
              </a:lnSpc>
              <a:buFont typeface="Wingdings" pitchFamily="2" charset="2"/>
              <a:buChar char="ü"/>
            </a:pPr>
            <a:r>
              <a:rPr lang="en-US" sz="2500" b="1" dirty="0" err="1" smtClean="0">
                <a:solidFill>
                  <a:schemeClr val="tx1">
                    <a:lumMod val="10000"/>
                  </a:schemeClr>
                </a:solidFill>
                <a:latin typeface="Arial" pitchFamily="34" charset="0"/>
                <a:cs typeface="Arial" pitchFamily="34" charset="0"/>
              </a:rPr>
              <a:t>Thông</a:t>
            </a:r>
            <a:r>
              <a:rPr lang="en-US" sz="2500" b="1" dirty="0" smtClean="0">
                <a:solidFill>
                  <a:schemeClr val="tx1">
                    <a:lumMod val="10000"/>
                  </a:schemeClr>
                </a:solidFill>
                <a:latin typeface="Arial" pitchFamily="34" charset="0"/>
                <a:cs typeface="Arial" pitchFamily="34" charset="0"/>
              </a:rPr>
              <a:t> tin </a:t>
            </a:r>
            <a:r>
              <a:rPr lang="en-US" sz="2500" b="1" dirty="0" err="1" smtClean="0">
                <a:solidFill>
                  <a:schemeClr val="tx1">
                    <a:lumMod val="10000"/>
                  </a:schemeClr>
                </a:solidFill>
                <a:latin typeface="Arial" pitchFamily="34" charset="0"/>
                <a:cs typeface="Arial" pitchFamily="34" charset="0"/>
              </a:rPr>
              <a:t>thích</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hợp</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cho</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việc</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ra</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quyết</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định</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của</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các</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nhà</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quản</a:t>
            </a:r>
            <a:r>
              <a:rPr lang="en-US" sz="2500" b="1" dirty="0" smtClean="0">
                <a:solidFill>
                  <a:schemeClr val="tx1">
                    <a:lumMod val="10000"/>
                  </a:schemeClr>
                </a:solidFill>
                <a:latin typeface="Arial" pitchFamily="34" charset="0"/>
                <a:cs typeface="Arial" pitchFamily="34" charset="0"/>
              </a:rPr>
              <a:t> </a:t>
            </a:r>
            <a:r>
              <a:rPr lang="en-US" sz="2500" b="1" dirty="0" err="1" smtClean="0">
                <a:solidFill>
                  <a:schemeClr val="tx1">
                    <a:lumMod val="10000"/>
                  </a:schemeClr>
                </a:solidFill>
                <a:latin typeface="Arial" pitchFamily="34" charset="0"/>
                <a:cs typeface="Arial" pitchFamily="34" charset="0"/>
              </a:rPr>
              <a:t>trị</a:t>
            </a:r>
            <a:endParaRPr lang="en-US" sz="2500" b="1" dirty="0" smtClean="0">
              <a:solidFill>
                <a:schemeClr val="tx1">
                  <a:lumMod val="10000"/>
                </a:schemeClr>
              </a:solidFill>
              <a:latin typeface="Arial" pitchFamily="34" charset="0"/>
              <a:cs typeface="Arial" pitchFamily="34" charset="0"/>
            </a:endParaRPr>
          </a:p>
          <a:p>
            <a:pPr algn="just"/>
            <a:endParaRPr lang="en-US" sz="2500" b="1" dirty="0">
              <a:solidFill>
                <a:schemeClr val="tx1">
                  <a:lumMod val="10000"/>
                </a:schemeClr>
              </a:solidFill>
              <a:latin typeface="Arial" pitchFamily="34" charset="0"/>
              <a:cs typeface="Arial" pitchFamily="34" charset="0"/>
            </a:endParaRPr>
          </a:p>
          <a:p>
            <a:pPr marL="285750" indent="-285750" algn="just">
              <a:buFont typeface="Wingdings" pitchFamily="2" charset="2"/>
              <a:buChar char="ü"/>
            </a:pPr>
            <a:endParaRPr lang="en-US" sz="2500" dirty="0" smtClean="0">
              <a:solidFill>
                <a:schemeClr val="tx1">
                  <a:lumMod val="10000"/>
                </a:schemeClr>
              </a:solidFill>
              <a:latin typeface="Arial" panose="020B0604020202020204" pitchFamily="34" charset="0"/>
              <a:cs typeface="Arial" panose="020B0604020202020204" pitchFamily="34" charset="0"/>
            </a:endParaRPr>
          </a:p>
          <a:p>
            <a:pPr marL="285750" indent="-285750" algn="just">
              <a:buFont typeface="Wingdings" pitchFamily="2" charset="2"/>
              <a:buChar char="ü"/>
            </a:pPr>
            <a:endParaRPr lang="en-US" sz="2500" dirty="0">
              <a:solidFill>
                <a:schemeClr val="tx1">
                  <a:lumMod val="10000"/>
                </a:schemeClr>
              </a:solidFill>
              <a:latin typeface="Arial" panose="020B0604020202020204" pitchFamily="34" charset="0"/>
              <a:cs typeface="Arial" panose="020B0604020202020204" pitchFamily="34" charset="0"/>
            </a:endParaRPr>
          </a:p>
          <a:p>
            <a:pPr marL="285750" indent="-285750" algn="just">
              <a:buFont typeface="Wingdings" pitchFamily="2" charset="2"/>
              <a:buChar char="ü"/>
            </a:pPr>
            <a:endParaRPr lang="en-US" sz="2500" dirty="0" smtClean="0">
              <a:solidFill>
                <a:schemeClr val="tx1">
                  <a:lumMod val="10000"/>
                </a:schemeClr>
              </a:solidFill>
              <a:latin typeface="Arial" panose="020B0604020202020204" pitchFamily="34" charset="0"/>
              <a:cs typeface="Arial" panose="020B0604020202020204" pitchFamily="34" charset="0"/>
            </a:endParaRPr>
          </a:p>
          <a:p>
            <a:pPr marL="285750" indent="-285750" algn="just">
              <a:buFont typeface="Wingdings" pitchFamily="2" charset="2"/>
              <a:buChar char="ü"/>
            </a:pPr>
            <a:endParaRPr lang="en-US" sz="2500" dirty="0">
              <a:solidFill>
                <a:schemeClr val="tx1">
                  <a:lumMod val="10000"/>
                </a:schemeClr>
              </a:solidFill>
              <a:latin typeface="Arial" panose="020B0604020202020204" pitchFamily="34" charset="0"/>
              <a:cs typeface="Arial" panose="020B0604020202020204" pitchFamily="34" charset="0"/>
            </a:endParaRPr>
          </a:p>
          <a:p>
            <a:pPr marL="285750" indent="-285750" algn="just">
              <a:buFont typeface="Wingdings" pitchFamily="2" charset="2"/>
              <a:buChar char="ü"/>
            </a:pPr>
            <a:endParaRPr lang="en-US" sz="2500" dirty="0">
              <a:solidFill>
                <a:schemeClr val="tx1">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2250897"/>
      </p:ext>
    </p:extLst>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14</a:t>
            </a:fld>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914400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295400"/>
            <a:ext cx="9144000" cy="5562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spcBef>
                <a:spcPts val="0"/>
              </a:spcBef>
            </a:pPr>
            <a:r>
              <a:rPr lang="vi-VN" sz="2150" b="1" smtClean="0">
                <a:solidFill>
                  <a:schemeClr val="tx2">
                    <a:lumMod val="75000"/>
                  </a:schemeClr>
                </a:solidFill>
                <a:latin typeface="Arial" panose="020B0604020202020204" pitchFamily="34" charset="0"/>
                <a:cs typeface="Arial" panose="020B0604020202020204" pitchFamily="34" charset="0"/>
              </a:rPr>
              <a:t>Mô tả Công việc</a:t>
            </a:r>
          </a:p>
          <a:p>
            <a:pPr algn="just"/>
            <a:r>
              <a:rPr lang="vi-VN" sz="2150" b="1" smtClean="0">
                <a:solidFill>
                  <a:schemeClr val="tx2">
                    <a:lumMod val="75000"/>
                  </a:schemeClr>
                </a:solidFill>
                <a:latin typeface="Arial" panose="020B0604020202020204" pitchFamily="34" charset="0"/>
                <a:cs typeface="Arial" panose="020B0604020202020204" pitchFamily="34" charset="0"/>
              </a:rPr>
              <a:t>- Giám sát quá trình vận hành các quy trình đảm bảo tuân thủ đúng chính sách được phê duyệt.</a:t>
            </a:r>
          </a:p>
          <a:p>
            <a:pPr algn="just"/>
            <a:r>
              <a:rPr lang="vi-VN" sz="2150" b="1" smtClean="0">
                <a:solidFill>
                  <a:schemeClr val="tx2">
                    <a:lumMod val="75000"/>
                  </a:schemeClr>
                </a:solidFill>
                <a:latin typeface="Arial" panose="020B0604020202020204" pitchFamily="34" charset="0"/>
                <a:cs typeface="Arial" panose="020B0604020202020204" pitchFamily="34" charset="0"/>
              </a:rPr>
              <a:t>- Tổng kết tất cả các chương trình của KD, đưa ra những đánh giá và so sánh với các kết quả so với kế hoạch hoặc cùng kỳ năm trước.</a:t>
            </a:r>
          </a:p>
          <a:p>
            <a:pPr algn="just"/>
            <a:r>
              <a:rPr lang="vi-VN" sz="2150" b="1" smtClean="0">
                <a:solidFill>
                  <a:schemeClr val="tx2">
                    <a:lumMod val="75000"/>
                  </a:schemeClr>
                </a:solidFill>
                <a:latin typeface="Arial" panose="020B0604020202020204" pitchFamily="34" charset="0"/>
                <a:cs typeface="Arial" panose="020B0604020202020204" pitchFamily="34" charset="0"/>
              </a:rPr>
              <a:t>- Quản lý tất cả các chính sách và đảm bảo tuân thủ thực hiện đúng</a:t>
            </a:r>
          </a:p>
          <a:p>
            <a:pPr algn="just"/>
            <a:r>
              <a:rPr lang="vi-VN" sz="2150" b="1" smtClean="0">
                <a:solidFill>
                  <a:schemeClr val="tx2">
                    <a:lumMod val="75000"/>
                  </a:schemeClr>
                </a:solidFill>
                <a:latin typeface="Arial" panose="020B0604020202020204" pitchFamily="34" charset="0"/>
                <a:cs typeface="Arial" panose="020B0604020202020204" pitchFamily="34" charset="0"/>
              </a:rPr>
              <a:t>- Thực hiện việc phân tích tài chính thường xuyên, thực hiện dự báo bán hàng, phân tích doanh số và hiệu suất tổng thể của bộ phận và quản lý dữ liệu tài chính nhằm hỗ trợ BGĐ trong việc ra quyết định.</a:t>
            </a:r>
          </a:p>
          <a:p>
            <a:pPr algn="just"/>
            <a:r>
              <a:rPr lang="vi-VN" sz="2150" b="1" smtClean="0">
                <a:solidFill>
                  <a:schemeClr val="tx2">
                    <a:lumMod val="75000"/>
                  </a:schemeClr>
                </a:solidFill>
                <a:latin typeface="Arial" panose="020B0604020202020204" pitchFamily="34" charset="0"/>
                <a:cs typeface="Arial" panose="020B0604020202020204" pitchFamily="34" charset="0"/>
              </a:rPr>
              <a:t>- Phân tích quy trình kinh doanh và phát triển kiểm soát tiết kiệm chi phí.</a:t>
            </a:r>
          </a:p>
          <a:p>
            <a:pPr algn="just">
              <a:spcBef>
                <a:spcPts val="0"/>
              </a:spcBef>
              <a:buFontTx/>
              <a:buChar char="-"/>
            </a:pPr>
            <a:r>
              <a:rPr lang="vi-VN" sz="2150" b="1" smtClean="0">
                <a:solidFill>
                  <a:schemeClr val="tx2">
                    <a:lumMod val="75000"/>
                  </a:schemeClr>
                </a:solidFill>
                <a:latin typeface="Arial" panose="020B0604020202020204" pitchFamily="34" charset="0"/>
                <a:cs typeface="Arial" panose="020B0604020202020204" pitchFamily="34" charset="0"/>
              </a:rPr>
              <a:t>Kiểm soát CTKM và đăng ký với cơ quan theo đúng quy định.</a:t>
            </a:r>
            <a:endParaRPr lang="en-US" sz="2150" b="1" smtClean="0">
              <a:solidFill>
                <a:schemeClr val="tx2">
                  <a:lumMod val="75000"/>
                </a:schemeClr>
              </a:solidFill>
              <a:latin typeface="Arial" panose="020B0604020202020204" pitchFamily="34" charset="0"/>
              <a:cs typeface="Arial" panose="020B0604020202020204" pitchFamily="34" charset="0"/>
            </a:endParaRPr>
          </a:p>
          <a:p>
            <a:pPr algn="just">
              <a:spcBef>
                <a:spcPts val="0"/>
              </a:spcBef>
            </a:pPr>
            <a:r>
              <a:rPr lang="en-US" sz="2150" b="1" smtClean="0">
                <a:solidFill>
                  <a:schemeClr val="tx2">
                    <a:lumMod val="75000"/>
                  </a:schemeClr>
                </a:solidFill>
                <a:latin typeface="Arial" panose="020B0604020202020204" pitchFamily="34" charset="0"/>
                <a:cs typeface="Arial" panose="020B0604020202020204" pitchFamily="34" charset="0"/>
              </a:rPr>
              <a:t>Y</a:t>
            </a:r>
            <a:r>
              <a:rPr lang="vi-VN" sz="2150" b="1" smtClean="0">
                <a:solidFill>
                  <a:schemeClr val="tx2">
                    <a:lumMod val="75000"/>
                  </a:schemeClr>
                </a:solidFill>
                <a:latin typeface="Arial" panose="020B0604020202020204" pitchFamily="34" charset="0"/>
                <a:cs typeface="Arial" panose="020B0604020202020204" pitchFamily="34" charset="0"/>
              </a:rPr>
              <a:t>êu Cầu Công Việc</a:t>
            </a:r>
          </a:p>
          <a:p>
            <a:pPr algn="just"/>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Có 1 năm kinh nghiệm ở vị trí kế toán quản trị là lợi thế;</a:t>
            </a:r>
          </a:p>
          <a:p>
            <a:pPr algn="just"/>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Có kỹ năng kế toán, Thành thạo Excel, phân tích báo cáo;</a:t>
            </a:r>
          </a:p>
          <a:p>
            <a:pPr algn="just"/>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Có kỹ năng phân tích, báo cáo và giao tiếp tốt.</a:t>
            </a:r>
            <a:endParaRPr lang="vi-VN" sz="2150" b="1">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3544381"/>
      </p:ext>
    </p:extLst>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15</a:t>
            </a:fld>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37"/>
            <a:ext cx="9144001" cy="1058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066800"/>
            <a:ext cx="9144001" cy="5943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2200" b="1">
                <a:solidFill>
                  <a:schemeClr val="tx2">
                    <a:lumMod val="75000"/>
                  </a:schemeClr>
                </a:solidFill>
                <a:latin typeface="Arial" panose="020B0604020202020204" pitchFamily="34" charset="0"/>
                <a:cs typeface="Arial" panose="020B0604020202020204" pitchFamily="34" charset="0"/>
              </a:rPr>
              <a:t>- Lập và phân tích báo cáo quản trị theo định kỳ hoặc báo các đột xuất theo yêu cầu của Ban điều hành.</a:t>
            </a:r>
          </a:p>
          <a:p>
            <a:r>
              <a:rPr lang="vi-VN" sz="2200" b="1">
                <a:solidFill>
                  <a:schemeClr val="tx2">
                    <a:lumMod val="75000"/>
                  </a:schemeClr>
                </a:solidFill>
                <a:latin typeface="Arial" panose="020B0604020202020204" pitchFamily="34" charset="0"/>
                <a:cs typeface="Arial" panose="020B0604020202020204" pitchFamily="34" charset="0"/>
              </a:rPr>
              <a:t>- Kiểm tra và phân tích chi phí hoạt động theo ngân sách/định mức đã được ban hành. Giải trình nguyên nhân chênh lệch giữa chi phí thực tế và ngân sách.</a:t>
            </a:r>
          </a:p>
          <a:p>
            <a:r>
              <a:rPr lang="vi-VN" sz="2200" b="1">
                <a:solidFill>
                  <a:schemeClr val="tx2">
                    <a:lumMod val="75000"/>
                  </a:schemeClr>
                </a:solidFill>
                <a:latin typeface="Arial" panose="020B0604020202020204" pitchFamily="34" charset="0"/>
                <a:cs typeface="Arial" panose="020B0604020202020204" pitchFamily="34" charset="0"/>
              </a:rPr>
              <a:t>- Kiểm tra và phân tích chi phí sản xuất theo ngân sách/định mức đã được ban hành theo từng nhà máy. Giải trình nguyên nhân chênh lệch giữa chi phí thực tế và chi phí định mức cho ban điều hành</a:t>
            </a:r>
          </a:p>
          <a:p>
            <a:r>
              <a:rPr lang="vi-VN" sz="2200" b="1">
                <a:solidFill>
                  <a:schemeClr val="tx2">
                    <a:lumMod val="75000"/>
                  </a:schemeClr>
                </a:solidFill>
                <a:latin typeface="Arial" panose="020B0604020202020204" pitchFamily="34" charset="0"/>
                <a:cs typeface="Arial" panose="020B0604020202020204" pitchFamily="34" charset="0"/>
              </a:rPr>
              <a:t>- Lập định mức chi phí theo yêu cầu của Ban điều hành/Trưởng bộ phận.</a:t>
            </a:r>
          </a:p>
          <a:p>
            <a:r>
              <a:rPr lang="vi-VN" sz="2200" b="1">
                <a:solidFill>
                  <a:schemeClr val="tx2">
                    <a:lumMod val="75000"/>
                  </a:schemeClr>
                </a:solidFill>
                <a:latin typeface="Arial" panose="020B0604020202020204" pitchFamily="34" charset="0"/>
                <a:cs typeface="Arial" panose="020B0604020202020204" pitchFamily="34" charset="0"/>
              </a:rPr>
              <a:t>- Tham gia lập kế hoạch ngân sách và kiểm soát chi phí theo ngân sách.</a:t>
            </a:r>
          </a:p>
          <a:p>
            <a:r>
              <a:rPr lang="vi-VN" sz="2200" b="1">
                <a:solidFill>
                  <a:schemeClr val="tx2">
                    <a:lumMod val="75000"/>
                  </a:schemeClr>
                </a:solidFill>
                <a:latin typeface="Arial" panose="020B0604020202020204" pitchFamily="34" charset="0"/>
                <a:cs typeface="Arial" panose="020B0604020202020204" pitchFamily="34" charset="0"/>
              </a:rPr>
              <a:t>- Tham mưu cho Kế toán trưởng về công tác quản lý chi phí của Công ty. Đề xuất các giải pháp cắt giảm và tiết kiệm chi phí theo chỉ tiêu hàng năm. Đề xuất cải tiến quy trình hoạt động của doanh nghiệp.</a:t>
            </a:r>
          </a:p>
        </p:txBody>
      </p:sp>
    </p:spTree>
    <p:extLst>
      <p:ext uri="{BB962C8B-B14F-4D97-AF65-F5344CB8AC3E}">
        <p14:creationId xmlns:p14="http://schemas.microsoft.com/office/powerpoint/2010/main" val="2111783988"/>
      </p:ext>
    </p:extLst>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16</a:t>
            </a:fld>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06"/>
            <a:ext cx="9144000" cy="886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914400"/>
            <a:ext cx="9144000" cy="5943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lnSpc>
                <a:spcPts val="1920"/>
              </a:lnSpc>
            </a:pPr>
            <a:r>
              <a:rPr lang="en-US" sz="2050" b="1" smtClean="0">
                <a:solidFill>
                  <a:schemeClr val="tx2">
                    <a:lumMod val="75000"/>
                  </a:schemeClr>
                </a:solidFill>
                <a:latin typeface="Arial" panose="020B0604020202020204" pitchFamily="34" charset="0"/>
                <a:cs typeface="Arial" panose="020B0604020202020204" pitchFamily="34" charset="0"/>
              </a:rPr>
              <a:t>Management </a:t>
            </a:r>
            <a:r>
              <a:rPr lang="en-US" sz="2050" b="1">
                <a:solidFill>
                  <a:schemeClr val="tx2">
                    <a:lumMod val="75000"/>
                  </a:schemeClr>
                </a:solidFill>
                <a:latin typeface="Arial" panose="020B0604020202020204" pitchFamily="34" charset="0"/>
                <a:cs typeface="Arial" panose="020B0604020202020204" pitchFamily="34" charset="0"/>
              </a:rPr>
              <a:t>Accountant (Kế Toán Quản Trị)</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Mô tả Công việc</a:t>
            </a:r>
          </a:p>
          <a:p>
            <a:pPr marL="457200" indent="-457200" algn="just">
              <a:lnSpc>
                <a:spcPts val="1920"/>
              </a:lnSpc>
              <a:buAutoNum type="arabicPeriod"/>
            </a:pPr>
            <a:r>
              <a:rPr lang="en-US" sz="2050" b="1" smtClean="0">
                <a:solidFill>
                  <a:schemeClr val="tx2">
                    <a:lumMod val="75000"/>
                  </a:schemeClr>
                </a:solidFill>
                <a:latin typeface="Arial" panose="020B0604020202020204" pitchFamily="34" charset="0"/>
                <a:cs typeface="Arial" panose="020B0604020202020204" pitchFamily="34" charset="0"/>
              </a:rPr>
              <a:t>Forensic </a:t>
            </a:r>
            <a:r>
              <a:rPr lang="en-US" sz="2050" b="1">
                <a:solidFill>
                  <a:schemeClr val="tx2">
                    <a:lumMod val="75000"/>
                  </a:schemeClr>
                </a:solidFill>
                <a:latin typeface="Arial" panose="020B0604020202020204" pitchFamily="34" charset="0"/>
                <a:cs typeface="Arial" panose="020B0604020202020204" pitchFamily="34" charset="0"/>
              </a:rPr>
              <a:t>accounting analysis of inventory </a:t>
            </a:r>
            <a:r>
              <a:rPr lang="en-US" sz="2050" b="1" smtClean="0">
                <a:solidFill>
                  <a:schemeClr val="tx2">
                    <a:lumMod val="75000"/>
                  </a:schemeClr>
                </a:solidFill>
                <a:latin typeface="Arial" panose="020B0604020202020204" pitchFamily="34" charset="0"/>
                <a:cs typeface="Arial" panose="020B0604020202020204" pitchFamily="34" charset="0"/>
              </a:rPr>
              <a:t>issues</a:t>
            </a:r>
          </a:p>
          <a:p>
            <a:pPr algn="just">
              <a:lnSpc>
                <a:spcPts val="1920"/>
              </a:lnSpc>
            </a:pPr>
            <a:r>
              <a:rPr lang="en-US" sz="2050" b="1" smtClean="0">
                <a:solidFill>
                  <a:schemeClr val="tx2">
                    <a:lumMod val="75000"/>
                  </a:schemeClr>
                </a:solidFill>
                <a:latin typeface="Arial" panose="020B0604020202020204" pitchFamily="34" charset="0"/>
                <a:cs typeface="Arial" panose="020B0604020202020204" pitchFamily="34" charset="0"/>
              </a:rPr>
              <a:t>2</a:t>
            </a:r>
            <a:r>
              <a:rPr lang="en-US" sz="2050" b="1">
                <a:solidFill>
                  <a:schemeClr val="tx2">
                    <a:lumMod val="75000"/>
                  </a:schemeClr>
                </a:solidFill>
                <a:latin typeface="Arial" panose="020B0604020202020204" pitchFamily="34" charset="0"/>
                <a:cs typeface="Arial" panose="020B0604020202020204" pitchFamily="34" charset="0"/>
              </a:rPr>
              <a:t>. Weekly review of usage variance with the Warehouse team, follow up issues and ensure compliance. Metrics: Material usage variance report scrap report</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3. Work with Purchasing team to analyze the Purchase Price Variance impact, and material cost saving from local alignment and change of vendor sources.</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4. Work with WH team to review cycle count, and physical inventory status.</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5. Analyze the impact on working capital of the inventory turns, on slow moving and obsolete inventory items.</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6. Ensure proper process to record and track on inventories of tools and consumable, supplies on maintenance, repair, operation</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7. Follow up, and report the replacement part</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8. Prepare presentation on issues and solutions to Management.</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9. Control and analysis the production cost, Operation expense (material/labor/over cost).</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10. Month end closing tasks (Balance Sheet/Income statement/Cash Flow).</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11. Ad Hoc Report</a:t>
            </a:r>
          </a:p>
          <a:p>
            <a:pPr algn="just">
              <a:lnSpc>
                <a:spcPts val="1920"/>
              </a:lnSpc>
            </a:pPr>
            <a:r>
              <a:rPr lang="en-US" sz="2050" b="1">
                <a:solidFill>
                  <a:schemeClr val="tx2">
                    <a:lumMod val="75000"/>
                  </a:schemeClr>
                </a:solidFill>
                <a:latin typeface="Arial" panose="020B0604020202020204" pitchFamily="34" charset="0"/>
                <a:cs typeface="Arial" panose="020B0604020202020204" pitchFamily="34" charset="0"/>
              </a:rPr>
              <a:t>12. To do some other tasks as assigned by Management</a:t>
            </a:r>
            <a:r>
              <a:rPr lang="en-US" sz="2050" b="1" smtClean="0">
                <a:solidFill>
                  <a:schemeClr val="tx2">
                    <a:lumMod val="75000"/>
                  </a:schemeClr>
                </a:solidFill>
                <a:latin typeface="Arial" panose="020B0604020202020204" pitchFamily="34" charset="0"/>
                <a:cs typeface="Arial" panose="020B0604020202020204" pitchFamily="34" charset="0"/>
              </a:rPr>
              <a:t>.</a:t>
            </a:r>
            <a:endParaRPr lang="en-US" sz="2050" b="1">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792228"/>
      </p:ext>
    </p:extLst>
  </p:cSld>
  <p:clrMapOvr>
    <a:masterClrMapping/>
  </p:clrMapOvr>
  <p:transition>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17</a:t>
            </a:fld>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06"/>
            <a:ext cx="9144000" cy="886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914400"/>
            <a:ext cx="9144000" cy="5943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spcBef>
                <a:spcPts val="600"/>
              </a:spcBef>
            </a:pPr>
            <a:r>
              <a:rPr lang="en-US" sz="2300" b="1" smtClean="0">
                <a:solidFill>
                  <a:schemeClr val="tx2">
                    <a:lumMod val="75000"/>
                  </a:schemeClr>
                </a:solidFill>
                <a:latin typeface="Arial" panose="020B0604020202020204" pitchFamily="34" charset="0"/>
                <a:cs typeface="Arial" panose="020B0604020202020204" pitchFamily="34" charset="0"/>
              </a:rPr>
              <a:t>Management Accountant (Kế Toán Quản Trị)</a:t>
            </a:r>
          </a:p>
          <a:p>
            <a:pPr algn="just">
              <a:spcBef>
                <a:spcPts val="600"/>
              </a:spcBef>
            </a:pPr>
            <a:r>
              <a:rPr lang="en-US" sz="2300" b="1" smtClean="0">
                <a:solidFill>
                  <a:schemeClr val="tx2">
                    <a:lumMod val="75000"/>
                  </a:schemeClr>
                </a:solidFill>
                <a:latin typeface="Arial" panose="020B0604020202020204" pitchFamily="34" charset="0"/>
                <a:cs typeface="Arial" panose="020B0604020202020204" pitchFamily="34" charset="0"/>
              </a:rPr>
              <a:t>Mô tả Công việc</a:t>
            </a:r>
          </a:p>
          <a:p>
            <a:pPr algn="just">
              <a:spcBef>
                <a:spcPts val="600"/>
              </a:spcBef>
            </a:pPr>
            <a:r>
              <a:rPr lang="en-US" sz="2300" b="1" smtClean="0">
                <a:solidFill>
                  <a:schemeClr val="tx2">
                    <a:lumMod val="75000"/>
                  </a:schemeClr>
                </a:solidFill>
                <a:latin typeface="Arial" panose="020B0604020202020204" pitchFamily="34" charset="0"/>
                <a:cs typeface="Arial" panose="020B0604020202020204" pitchFamily="34" charset="0"/>
              </a:rPr>
              <a:t>………………………………….</a:t>
            </a:r>
          </a:p>
          <a:p>
            <a:pPr algn="just">
              <a:spcBef>
                <a:spcPts val="600"/>
              </a:spcBef>
            </a:pPr>
            <a:r>
              <a:rPr lang="en-US" sz="2300" b="1" smtClean="0">
                <a:solidFill>
                  <a:schemeClr val="tx2">
                    <a:lumMod val="75000"/>
                  </a:schemeClr>
                </a:solidFill>
                <a:latin typeface="Arial" panose="020B0604020202020204" pitchFamily="34" charset="0"/>
                <a:cs typeface="Arial" panose="020B0604020202020204" pitchFamily="34" charset="0"/>
              </a:rPr>
              <a:t>Yêu Cầu Công Việc</a:t>
            </a:r>
          </a:p>
          <a:p>
            <a:pPr algn="just">
              <a:spcBef>
                <a:spcPts val="600"/>
              </a:spcBef>
            </a:pPr>
            <a:r>
              <a:rPr lang="en-US" sz="2300" b="1" smtClean="0">
                <a:solidFill>
                  <a:schemeClr val="tx2">
                    <a:lumMod val="75000"/>
                  </a:schemeClr>
                </a:solidFill>
                <a:latin typeface="Arial" panose="020B0604020202020204" pitchFamily="34" charset="0"/>
                <a:cs typeface="Arial" panose="020B0604020202020204" pitchFamily="34" charset="0"/>
              </a:rPr>
              <a:t>1</a:t>
            </a:r>
            <a:r>
              <a:rPr lang="en-US" sz="2300" b="1">
                <a:solidFill>
                  <a:schemeClr val="tx2">
                    <a:lumMod val="75000"/>
                  </a:schemeClr>
                </a:solidFill>
                <a:latin typeface="Arial" panose="020B0604020202020204" pitchFamily="34" charset="0"/>
                <a:cs typeface="Arial" panose="020B0604020202020204" pitchFamily="34" charset="0"/>
              </a:rPr>
              <a:t>. Education: Required –Degree in Business /Finance and Accounting, Speak and write English</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2.  Experience</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More than 3 years’ experience in a sizeable manufacturing operations as General Accountant, Costing Accountant...</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Knowledge of:</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Computerized accounting software, plus knowledge of ERP, MRP</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Inventory, costing, warehouse management knowledge a plus</a:t>
            </a:r>
          </a:p>
          <a:p>
            <a:pPr algn="just">
              <a:spcBef>
                <a:spcPts val="600"/>
              </a:spcBef>
            </a:pPr>
            <a:r>
              <a:rPr lang="en-US" sz="2300" b="1">
                <a:solidFill>
                  <a:schemeClr val="tx2">
                    <a:lumMod val="75000"/>
                  </a:schemeClr>
                </a:solidFill>
                <a:latin typeface="Arial" panose="020B0604020202020204" pitchFamily="34" charset="0"/>
                <a:cs typeface="Arial" panose="020B0604020202020204" pitchFamily="34" charset="0"/>
              </a:rPr>
              <a:t>Purchase and warehouse measurements</a:t>
            </a:r>
          </a:p>
        </p:txBody>
      </p:sp>
    </p:spTree>
    <p:extLst>
      <p:ext uri="{BB962C8B-B14F-4D97-AF65-F5344CB8AC3E}">
        <p14:creationId xmlns:p14="http://schemas.microsoft.com/office/powerpoint/2010/main" val="4006056488"/>
      </p:ext>
    </p:extLst>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18</a:t>
            </a:fld>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143000"/>
            <a:ext cx="9144000" cy="5715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2200" b="1" smtClean="0">
                <a:solidFill>
                  <a:schemeClr val="tx2">
                    <a:lumMod val="75000"/>
                  </a:schemeClr>
                </a:solidFill>
                <a:latin typeface="Arial" panose="020B0604020202020204" pitchFamily="34" charset="0"/>
                <a:cs typeface="Arial" panose="020B0604020202020204" pitchFamily="34" charset="0"/>
              </a:rPr>
              <a:t>M</a:t>
            </a:r>
            <a:r>
              <a:rPr lang="vi-VN" sz="2200" b="1" smtClean="0">
                <a:solidFill>
                  <a:schemeClr val="tx2">
                    <a:lumMod val="75000"/>
                  </a:schemeClr>
                </a:solidFill>
                <a:latin typeface="Arial" panose="020B0604020202020204" pitchFamily="34" charset="0"/>
                <a:cs typeface="Arial" panose="020B0604020202020204" pitchFamily="34" charset="0"/>
              </a:rPr>
              <a:t>ô </a:t>
            </a:r>
            <a:r>
              <a:rPr lang="vi-VN" sz="2200" b="1">
                <a:solidFill>
                  <a:schemeClr val="tx2">
                    <a:lumMod val="75000"/>
                  </a:schemeClr>
                </a:solidFill>
                <a:latin typeface="Arial" panose="020B0604020202020204" pitchFamily="34" charset="0"/>
                <a:cs typeface="Arial" panose="020B0604020202020204" pitchFamily="34" charset="0"/>
              </a:rPr>
              <a:t>tả Công việc</a:t>
            </a:r>
          </a:p>
          <a:p>
            <a:r>
              <a:rPr lang="vi-VN" sz="2200" b="1">
                <a:solidFill>
                  <a:schemeClr val="tx2">
                    <a:lumMod val="75000"/>
                  </a:schemeClr>
                </a:solidFill>
                <a:latin typeface="Arial" panose="020B0604020202020204" pitchFamily="34" charset="0"/>
                <a:cs typeface="Arial" panose="020B0604020202020204" pitchFamily="34" charset="0"/>
              </a:rPr>
              <a:t>- Cung cấp báo cáo tổng hợp về bán hàng và phân tích hiệu quả bán hàng</a:t>
            </a:r>
          </a:p>
          <a:p>
            <a:r>
              <a:rPr lang="vi-VN" sz="2200" b="1">
                <a:solidFill>
                  <a:schemeClr val="tx2">
                    <a:lumMod val="75000"/>
                  </a:schemeClr>
                </a:solidFill>
                <a:latin typeface="Arial" panose="020B0604020202020204" pitchFamily="34" charset="0"/>
                <a:cs typeface="Arial" panose="020B0604020202020204" pitchFamily="34" charset="0"/>
              </a:rPr>
              <a:t>- Thu thập, tổng hợp và dự báo doanh thu hàng tuần (tập trung vào tháng và quý).</a:t>
            </a:r>
          </a:p>
          <a:p>
            <a:r>
              <a:rPr lang="vi-VN" sz="2200" b="1">
                <a:solidFill>
                  <a:schemeClr val="tx2">
                    <a:lumMod val="75000"/>
                  </a:schemeClr>
                </a:solidFill>
                <a:latin typeface="Arial" panose="020B0604020202020204" pitchFamily="34" charset="0"/>
                <a:cs typeface="Arial" panose="020B0604020202020204" pitchFamily="34" charset="0"/>
              </a:rPr>
              <a:t>- Phân tích P&amp;L</a:t>
            </a:r>
          </a:p>
          <a:p>
            <a:r>
              <a:rPr lang="vi-VN" sz="2200" b="1">
                <a:solidFill>
                  <a:schemeClr val="tx2">
                    <a:lumMod val="75000"/>
                  </a:schemeClr>
                </a:solidFill>
                <a:latin typeface="Arial" panose="020B0604020202020204" pitchFamily="34" charset="0"/>
                <a:cs typeface="Arial" panose="020B0604020202020204" pitchFamily="34" charset="0"/>
              </a:rPr>
              <a:t>- Xây dựng hệ thống dữ liệu kinh doanh liên quan đến việc thực hiện các mục tiêu kinh doanh; Cung cấp dữ liệu và hỗ trợ phân tích cho báo cáo chuyên môn và đánh giá kinh doanh định kỳ. .</a:t>
            </a:r>
          </a:p>
          <a:p>
            <a:r>
              <a:rPr lang="vi-VN" sz="2200" b="1">
                <a:solidFill>
                  <a:schemeClr val="tx2">
                    <a:lumMod val="75000"/>
                  </a:schemeClr>
                </a:solidFill>
                <a:latin typeface="Arial" panose="020B0604020202020204" pitchFamily="34" charset="0"/>
                <a:cs typeface="Arial" panose="020B0604020202020204" pitchFamily="34" charset="0"/>
              </a:rPr>
              <a:t>- Báo cáo và phân tích cho hoạt động bộ phận kinh doanh và marketing, bao gồm: Báo cáo kinh doanh và Marketing, các chỉ số quan trọng và KPIs, theo dõi và phân tích hiệu quả hoạt động quảng cáo.</a:t>
            </a:r>
          </a:p>
          <a:p>
            <a:r>
              <a:rPr lang="vi-VN" sz="2200" b="1">
                <a:solidFill>
                  <a:schemeClr val="tx2">
                    <a:lumMod val="75000"/>
                  </a:schemeClr>
                </a:solidFill>
                <a:latin typeface="Arial" panose="020B0604020202020204" pitchFamily="34" charset="0"/>
                <a:cs typeface="Arial" panose="020B0604020202020204" pitchFamily="34" charset="0"/>
              </a:rPr>
              <a:t>- Đánh giá sự chính xác dữ liệu và phân tích hiệu quả các báo cáo bán </a:t>
            </a:r>
            <a:r>
              <a:rPr lang="vi-VN" sz="2200" b="1" smtClean="0">
                <a:solidFill>
                  <a:schemeClr val="tx2">
                    <a:lumMod val="75000"/>
                  </a:schemeClr>
                </a:solidFill>
                <a:latin typeface="Arial" panose="020B0604020202020204" pitchFamily="34" charset="0"/>
                <a:cs typeface="Arial" panose="020B0604020202020204" pitchFamily="34" charset="0"/>
              </a:rPr>
              <a:t>hàng</a:t>
            </a:r>
            <a:endParaRPr lang="vi-VN" sz="2200" b="1">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8017779"/>
      </p:ext>
    </p:extLst>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19</a:t>
            </a:fld>
            <a:endParaRPr lang="en-US" dirty="0"/>
          </a:p>
        </p:txBody>
      </p:sp>
      <p:sp>
        <p:nvSpPr>
          <p:cNvPr id="6" name="Rectangle 5"/>
          <p:cNvSpPr/>
          <p:nvPr/>
        </p:nvSpPr>
        <p:spPr>
          <a:xfrm>
            <a:off x="0" y="0"/>
            <a:ext cx="9144000" cy="6858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spcBef>
                <a:spcPts val="600"/>
              </a:spcBef>
            </a:pPr>
            <a:endParaRPr lang="en-US" sz="2100" b="1" smtClean="0">
              <a:solidFill>
                <a:schemeClr val="tx2">
                  <a:lumMod val="75000"/>
                </a:schemeClr>
              </a:solidFill>
              <a:latin typeface="Arial" panose="020B0604020202020204" pitchFamily="34" charset="0"/>
              <a:cs typeface="Arial" panose="020B0604020202020204" pitchFamily="34" charset="0"/>
            </a:endParaRPr>
          </a:p>
          <a:p>
            <a:pPr algn="just">
              <a:spcBef>
                <a:spcPts val="600"/>
              </a:spcBef>
            </a:pPr>
            <a:r>
              <a:rPr lang="en-US" sz="2100" b="1" smtClean="0">
                <a:solidFill>
                  <a:schemeClr val="tx2">
                    <a:lumMod val="75000"/>
                  </a:schemeClr>
                </a:solidFill>
                <a:latin typeface="Arial" panose="020B0604020202020204" pitchFamily="34" charset="0"/>
                <a:cs typeface="Arial" panose="020B0604020202020204" pitchFamily="34" charset="0"/>
              </a:rPr>
              <a:t>M</a:t>
            </a:r>
            <a:r>
              <a:rPr lang="vi-VN" sz="2100" b="1" smtClean="0">
                <a:solidFill>
                  <a:schemeClr val="tx2">
                    <a:lumMod val="75000"/>
                  </a:schemeClr>
                </a:solidFill>
                <a:latin typeface="Arial" panose="020B0604020202020204" pitchFamily="34" charset="0"/>
                <a:cs typeface="Arial" panose="020B0604020202020204" pitchFamily="34" charset="0"/>
              </a:rPr>
              <a:t>ô </a:t>
            </a:r>
            <a:r>
              <a:rPr lang="vi-VN" sz="2100" b="1">
                <a:solidFill>
                  <a:schemeClr val="tx2">
                    <a:lumMod val="75000"/>
                  </a:schemeClr>
                </a:solidFill>
                <a:latin typeface="Arial" panose="020B0604020202020204" pitchFamily="34" charset="0"/>
                <a:cs typeface="Arial" panose="020B0604020202020204" pitchFamily="34" charset="0"/>
              </a:rPr>
              <a:t>tả Công việc</a:t>
            </a:r>
          </a:p>
          <a:p>
            <a:pPr>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a:t>
            </a:r>
            <a:r>
              <a:rPr lang="en-US" sz="2100" b="1">
                <a:solidFill>
                  <a:schemeClr val="tx2">
                    <a:lumMod val="75000"/>
                  </a:schemeClr>
                </a:solidFill>
                <a:latin typeface="Arial" panose="020B0604020202020204" pitchFamily="34" charset="0"/>
                <a:cs typeface="Arial" panose="020B0604020202020204" pitchFamily="34" charset="0"/>
              </a:rPr>
              <a:t> </a:t>
            </a:r>
            <a:r>
              <a:rPr lang="vi-VN" sz="2100" b="1" smtClean="0">
                <a:solidFill>
                  <a:schemeClr val="tx2">
                    <a:lumMod val="75000"/>
                  </a:schemeClr>
                </a:solidFill>
                <a:latin typeface="Arial" panose="020B0604020202020204" pitchFamily="34" charset="0"/>
                <a:cs typeface="Arial" panose="020B0604020202020204" pitchFamily="34" charset="0"/>
              </a:rPr>
              <a:t>Phân </a:t>
            </a:r>
            <a:r>
              <a:rPr lang="vi-VN" sz="2100" b="1">
                <a:solidFill>
                  <a:schemeClr val="tx2">
                    <a:lumMod val="75000"/>
                  </a:schemeClr>
                </a:solidFill>
                <a:latin typeface="Arial" panose="020B0604020202020204" pitchFamily="34" charset="0"/>
                <a:cs typeface="Arial" panose="020B0604020202020204" pitchFamily="34" charset="0"/>
              </a:rPr>
              <a:t>tích và đề xuất các cơ hội kinh doanh thông qua phân tích và </a:t>
            </a:r>
            <a:r>
              <a:rPr lang="vi-VN" sz="2100" b="1" smtClean="0">
                <a:solidFill>
                  <a:schemeClr val="tx2">
                    <a:lumMod val="75000"/>
                  </a:schemeClr>
                </a:solidFill>
                <a:latin typeface="Arial" panose="020B0604020202020204" pitchFamily="34" charset="0"/>
                <a:cs typeface="Arial" panose="020B0604020202020204" pitchFamily="34" charset="0"/>
              </a:rPr>
              <a:t>giải</a:t>
            </a:r>
            <a:r>
              <a:rPr lang="en-US" sz="2100" b="1" smtClean="0">
                <a:solidFill>
                  <a:schemeClr val="tx2">
                    <a:lumMod val="75000"/>
                  </a:schemeClr>
                </a:solidFill>
                <a:latin typeface="Arial" panose="020B0604020202020204" pitchFamily="34" charset="0"/>
                <a:cs typeface="Arial" panose="020B0604020202020204" pitchFamily="34" charset="0"/>
              </a:rPr>
              <a:t> </a:t>
            </a:r>
            <a:r>
              <a:rPr lang="vi-VN" sz="2100" b="1" smtClean="0">
                <a:solidFill>
                  <a:schemeClr val="tx2">
                    <a:lumMod val="75000"/>
                  </a:schemeClr>
                </a:solidFill>
                <a:latin typeface="Arial" panose="020B0604020202020204" pitchFamily="34" charset="0"/>
                <a:cs typeface="Arial" panose="020B0604020202020204" pitchFamily="34" charset="0"/>
              </a:rPr>
              <a:t>thích </a:t>
            </a:r>
            <a:r>
              <a:rPr lang="vi-VN" sz="2100" b="1">
                <a:solidFill>
                  <a:schemeClr val="tx2">
                    <a:lumMod val="75000"/>
                  </a:schemeClr>
                </a:solidFill>
                <a:latin typeface="Arial" panose="020B0604020202020204" pitchFamily="34" charset="0"/>
                <a:cs typeface="Arial" panose="020B0604020202020204" pitchFamily="34" charset="0"/>
              </a:rPr>
              <a:t>dữ liệu khách hàng, khách hàng và thị trường.</a:t>
            </a:r>
          </a:p>
          <a:p>
            <a:pPr algn="just">
              <a:spcBef>
                <a:spcPts val="600"/>
              </a:spcBef>
            </a:pPr>
            <a:r>
              <a:rPr lang="vi-VN" sz="2100" b="1">
                <a:solidFill>
                  <a:schemeClr val="tx2">
                    <a:lumMod val="75000"/>
                  </a:schemeClr>
                </a:solidFill>
                <a:latin typeface="Arial" panose="020B0604020202020204" pitchFamily="34" charset="0"/>
                <a:cs typeface="Arial" panose="020B0604020202020204" pitchFamily="34" charset="0"/>
              </a:rPr>
              <a:t>- Phân tích ngành, phân tích thị trường và dự báo bán hàng để tạo điều kiện lập kế hoạch sản xuất hiệu quả.</a:t>
            </a:r>
          </a:p>
          <a:p>
            <a:pPr algn="just">
              <a:spcBef>
                <a:spcPts val="600"/>
              </a:spcBef>
            </a:pPr>
            <a:r>
              <a:rPr lang="vi-VN" sz="2100" b="1">
                <a:solidFill>
                  <a:schemeClr val="tx2">
                    <a:lumMod val="75000"/>
                  </a:schemeClr>
                </a:solidFill>
                <a:latin typeface="Arial" panose="020B0604020202020204" pitchFamily="34" charset="0"/>
                <a:cs typeface="Arial" panose="020B0604020202020204" pitchFamily="34" charset="0"/>
              </a:rPr>
              <a:t>- Tham dự các cuộc họp điều độ bán hàng, họp với Khối Kinh doanh và Supply Chains khi cần thiết</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Đánh giá hiệu quả các chương trình quảng cáo, Trade Marketing …</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Báo cáo đột xuất theo yêu cầu ban lãnh đạo / yêu cầu để hỗ trợ phân tích công tác kinh doanh.</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Kế hoạch ngân sách: </a:t>
            </a:r>
            <a:r>
              <a:rPr lang="en-US" sz="2100" b="1" smtClean="0">
                <a:solidFill>
                  <a:schemeClr val="tx2">
                    <a:lumMod val="75000"/>
                  </a:schemeClr>
                </a:solidFill>
                <a:latin typeface="Arial" panose="020B0604020202020204" pitchFamily="34" charset="0"/>
                <a:cs typeface="Arial" panose="020B0604020202020204" pitchFamily="34" charset="0"/>
              </a:rPr>
              <a:t>T</a:t>
            </a:r>
            <a:r>
              <a:rPr lang="vi-VN" sz="2100" b="1" smtClean="0">
                <a:solidFill>
                  <a:schemeClr val="tx2">
                    <a:lumMod val="75000"/>
                  </a:schemeClr>
                </a:solidFill>
                <a:latin typeface="Arial" panose="020B0604020202020204" pitchFamily="34" charset="0"/>
                <a:cs typeface="Arial" panose="020B0604020202020204" pitchFamily="34" charset="0"/>
              </a:rPr>
              <a:t>ổng hợp và theo dõi KHNS các phòng ban</a:t>
            </a:r>
          </a:p>
          <a:p>
            <a:pPr algn="just">
              <a:spcBef>
                <a:spcPts val="600"/>
              </a:spcBef>
            </a:pPr>
            <a:r>
              <a:rPr lang="vi-VN" sz="2100" b="1" i="1" smtClean="0">
                <a:solidFill>
                  <a:schemeClr val="tx2">
                    <a:lumMod val="75000"/>
                  </a:schemeClr>
                </a:solidFill>
                <a:latin typeface="Arial" panose="020B0604020202020204" pitchFamily="34" charset="0"/>
                <a:cs typeface="Arial" panose="020B0604020202020204" pitchFamily="34" charset="0"/>
              </a:rPr>
              <a:t>Báo cáo quản trị: báo cáo KQKD theo sản phẩm, kênh phân phối tháng,</a:t>
            </a:r>
            <a:r>
              <a:rPr lang="en-US" sz="2100" b="1" i="1" smtClean="0">
                <a:solidFill>
                  <a:schemeClr val="tx2">
                    <a:lumMod val="75000"/>
                  </a:schemeClr>
                </a:solidFill>
                <a:latin typeface="Arial" panose="020B0604020202020204" pitchFamily="34" charset="0"/>
                <a:cs typeface="Arial" panose="020B0604020202020204" pitchFamily="34" charset="0"/>
              </a:rPr>
              <a:t> </a:t>
            </a:r>
            <a:r>
              <a:rPr lang="vi-VN" sz="2100" b="1" i="1" smtClean="0">
                <a:solidFill>
                  <a:schemeClr val="tx2">
                    <a:lumMod val="75000"/>
                  </a:schemeClr>
                </a:solidFill>
                <a:latin typeface="Arial" panose="020B0604020202020204" pitchFamily="34" charset="0"/>
                <a:cs typeface="Arial" panose="020B0604020202020204" pitchFamily="34" charset="0"/>
              </a:rPr>
              <a:t>năm và so sánh với kế hoạch/cùng kỳ.</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Phân tích P&amp;L sản phẩm mới, ký mới / tái ký hợp đồng với Khách hàng</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Theo dõi ngân sách chương trình trade và marketing và các phòng ban</a:t>
            </a:r>
          </a:p>
          <a:p>
            <a:pPr algn="just">
              <a:spcBef>
                <a:spcPts val="600"/>
              </a:spcBef>
            </a:pPr>
            <a:r>
              <a:rPr lang="vi-VN" sz="2100" b="1" smtClean="0">
                <a:solidFill>
                  <a:schemeClr val="tx2">
                    <a:lumMod val="75000"/>
                  </a:schemeClr>
                </a:solidFill>
                <a:latin typeface="Arial" panose="020B0604020202020204" pitchFamily="34" charset="0"/>
                <a:cs typeface="Arial" panose="020B0604020202020204" pitchFamily="34" charset="0"/>
              </a:rPr>
              <a:t>- Tổng hợp Báo cáo giao ban của công ty và và lập báo cáo giao ban về tổng công ty.</a:t>
            </a:r>
          </a:p>
          <a:p>
            <a:pPr algn="just">
              <a:spcBef>
                <a:spcPts val="600"/>
              </a:spcBef>
            </a:pPr>
            <a:endParaRPr lang="vi-VN" sz="2100" b="1" smtClean="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0369766"/>
      </p:ext>
    </p:extLst>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20</a:t>
            </a:fld>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0" y="1143000"/>
            <a:ext cx="9144000" cy="5715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2300" b="1">
                <a:solidFill>
                  <a:schemeClr val="tx2">
                    <a:lumMod val="75000"/>
                  </a:schemeClr>
                </a:solidFill>
                <a:latin typeface="Arial" panose="020B0604020202020204" pitchFamily="34" charset="0"/>
                <a:cs typeface="Arial" panose="020B0604020202020204" pitchFamily="34" charset="0"/>
              </a:rPr>
              <a:t>Yêu Cầu Công Việc</a:t>
            </a:r>
          </a:p>
          <a:p>
            <a:r>
              <a:rPr lang="vi-VN" sz="2300" b="1">
                <a:solidFill>
                  <a:schemeClr val="tx2">
                    <a:lumMod val="75000"/>
                  </a:schemeClr>
                </a:solidFill>
                <a:latin typeface="Arial" panose="020B0604020202020204" pitchFamily="34" charset="0"/>
                <a:cs typeface="Arial" panose="020B0604020202020204" pitchFamily="34" charset="0"/>
              </a:rPr>
              <a:t>1.    TRÌNH ĐỘ, KIẾN THỨC:</a:t>
            </a:r>
          </a:p>
          <a:p>
            <a:r>
              <a:rPr lang="vi-VN" sz="2300" b="1">
                <a:solidFill>
                  <a:schemeClr val="tx2">
                    <a:lumMod val="75000"/>
                  </a:schemeClr>
                </a:solidFill>
                <a:latin typeface="Arial" panose="020B0604020202020204" pitchFamily="34" charset="0"/>
                <a:cs typeface="Arial" panose="020B0604020202020204" pitchFamily="34" charset="0"/>
              </a:rPr>
              <a:t>Ưu tiên có kinh nghiệm về kiểm soát các hoạt động kênh Trade, marketing, hệ thống phân phối.</a:t>
            </a:r>
          </a:p>
          <a:p>
            <a:r>
              <a:rPr lang="vi-VN" sz="2300" b="1">
                <a:solidFill>
                  <a:schemeClr val="tx2">
                    <a:lumMod val="75000"/>
                  </a:schemeClr>
                </a:solidFill>
                <a:latin typeface="Arial" panose="020B0604020202020204" pitchFamily="34" charset="0"/>
                <a:cs typeface="Arial" panose="020B0604020202020204" pitchFamily="34" charset="0"/>
              </a:rPr>
              <a:t>Am hiểu và thành thạo phân tích hoạt động kinh doanh, MKT, chi phí hoạt động bán hàng theo góc độ kế toán quản trị.</a:t>
            </a:r>
          </a:p>
          <a:p>
            <a:r>
              <a:rPr lang="vi-VN" sz="2300" b="1">
                <a:solidFill>
                  <a:schemeClr val="tx2">
                    <a:lumMod val="75000"/>
                  </a:schemeClr>
                </a:solidFill>
                <a:latin typeface="Arial" panose="020B0604020202020204" pitchFamily="34" charset="0"/>
                <a:cs typeface="Arial" panose="020B0604020202020204" pitchFamily="34" charset="0"/>
              </a:rPr>
              <a:t>Có kinh nghiệm làm việc ở các vị trí như: kế toán tổng hợp, kế toán quản trị, kiểm soát nội bộ…</a:t>
            </a:r>
          </a:p>
          <a:p>
            <a:r>
              <a:rPr lang="vi-VN" sz="2300" b="1">
                <a:solidFill>
                  <a:schemeClr val="tx2">
                    <a:lumMod val="75000"/>
                  </a:schemeClr>
                </a:solidFill>
                <a:latin typeface="Arial" panose="020B0604020202020204" pitchFamily="34" charset="0"/>
                <a:cs typeface="Arial" panose="020B0604020202020204" pitchFamily="34" charset="0"/>
              </a:rPr>
              <a:t>-       Trình độ học vấn: Đại học</a:t>
            </a:r>
          </a:p>
          <a:p>
            <a:r>
              <a:rPr lang="vi-VN" sz="2300" b="1">
                <a:solidFill>
                  <a:schemeClr val="tx2">
                    <a:lumMod val="75000"/>
                  </a:schemeClr>
                </a:solidFill>
                <a:latin typeface="Arial" panose="020B0604020202020204" pitchFamily="34" charset="0"/>
                <a:cs typeface="Arial" panose="020B0604020202020204" pitchFamily="34" charset="0"/>
              </a:rPr>
              <a:t>-       Chuyên ngành đào tạo: Tài chính doanh nghiệp, Kế toán kiểm toán hoặc Quản trị kinh doanh.</a:t>
            </a:r>
          </a:p>
          <a:p>
            <a:r>
              <a:rPr lang="vi-VN" sz="2300" b="1">
                <a:solidFill>
                  <a:schemeClr val="tx2">
                    <a:lumMod val="75000"/>
                  </a:schemeClr>
                </a:solidFill>
                <a:latin typeface="Arial" panose="020B0604020202020204" pitchFamily="34" charset="0"/>
                <a:cs typeface="Arial" panose="020B0604020202020204" pitchFamily="34" charset="0"/>
              </a:rPr>
              <a:t>-       Kiến thức liên quan: Kinh tế, xã hội</a:t>
            </a:r>
          </a:p>
          <a:p>
            <a:r>
              <a:rPr lang="vi-VN" sz="2300" b="1">
                <a:solidFill>
                  <a:schemeClr val="tx2">
                    <a:lumMod val="75000"/>
                  </a:schemeClr>
                </a:solidFill>
                <a:latin typeface="Arial" panose="020B0604020202020204" pitchFamily="34" charset="0"/>
                <a:cs typeface="Arial" panose="020B0604020202020204" pitchFamily="34" charset="0"/>
              </a:rPr>
              <a:t>-       Kiến thức pháp luật: Kiến thức chung</a:t>
            </a:r>
          </a:p>
          <a:p>
            <a:endParaRPr lang="vi-VN" sz="2300" b="1">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1071107"/>
      </p:ext>
    </p:extLst>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Knowledge Management</a:t>
            </a:r>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21</a:t>
            </a:fld>
            <a:endParaRPr lang="en-US" dirty="0"/>
          </a:p>
        </p:txBody>
      </p:sp>
      <p:sp>
        <p:nvSpPr>
          <p:cNvPr id="6" name="Rectangle 5"/>
          <p:cNvSpPr/>
          <p:nvPr/>
        </p:nvSpPr>
        <p:spPr>
          <a:xfrm>
            <a:off x="0" y="0"/>
            <a:ext cx="9144000" cy="686518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endParaRPr lang="en-US" sz="2150" b="1" smtClean="0">
              <a:solidFill>
                <a:schemeClr val="tx2">
                  <a:lumMod val="75000"/>
                </a:schemeClr>
              </a:solidFill>
              <a:latin typeface="Arial" panose="020B0604020202020204" pitchFamily="34" charset="0"/>
              <a:cs typeface="Arial" panose="020B0604020202020204" pitchFamily="34" charset="0"/>
            </a:endParaRPr>
          </a:p>
          <a:p>
            <a:pPr algn="just"/>
            <a:r>
              <a:rPr lang="vi-VN" sz="2150" b="1" smtClean="0">
                <a:solidFill>
                  <a:schemeClr val="tx2">
                    <a:lumMod val="75000"/>
                  </a:schemeClr>
                </a:solidFill>
                <a:latin typeface="Arial" panose="020B0604020202020204" pitchFamily="34" charset="0"/>
                <a:cs typeface="Arial" panose="020B0604020202020204" pitchFamily="34" charset="0"/>
              </a:rPr>
              <a:t>Yêu </a:t>
            </a:r>
            <a:r>
              <a:rPr lang="vi-VN" sz="2150" b="1">
                <a:solidFill>
                  <a:schemeClr val="tx2">
                    <a:lumMod val="75000"/>
                  </a:schemeClr>
                </a:solidFill>
                <a:latin typeface="Arial" panose="020B0604020202020204" pitchFamily="34" charset="0"/>
                <a:cs typeface="Arial" panose="020B0604020202020204" pitchFamily="34" charset="0"/>
              </a:rPr>
              <a:t>Cầu Công Việc</a:t>
            </a:r>
          </a:p>
          <a:p>
            <a:pPr algn="just"/>
            <a:r>
              <a:rPr lang="vi-VN" sz="2150" b="1" smtClean="0">
                <a:solidFill>
                  <a:schemeClr val="tx2">
                    <a:lumMod val="75000"/>
                  </a:schemeClr>
                </a:solidFill>
                <a:latin typeface="Arial" panose="020B0604020202020204" pitchFamily="34" charset="0"/>
                <a:cs typeface="Arial" panose="020B0604020202020204" pitchFamily="34" charset="0"/>
              </a:rPr>
              <a:t>2.    KỸ NĂNG, KHẢ NĂNG:</a:t>
            </a:r>
          </a:p>
          <a:p>
            <a:pPr algn="just"/>
            <a:r>
              <a:rPr lang="vi-VN" sz="2150" b="1" smtClean="0">
                <a:solidFill>
                  <a:schemeClr val="tx2">
                    <a:lumMod val="75000"/>
                  </a:schemeClr>
                </a:solidFill>
                <a:latin typeface="Arial" panose="020B0604020202020204" pitchFamily="34" charset="0"/>
                <a:cs typeface="Arial" panose="020B0604020202020204" pitchFamily="34" charset="0"/>
              </a:rPr>
              <a:t>-    Ngoại ngữ: Tiếng Anh giao tiếp</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T</a:t>
            </a:r>
            <a:r>
              <a:rPr lang="vi-VN" sz="2150" b="1" smtClean="0">
                <a:solidFill>
                  <a:schemeClr val="tx2">
                    <a:lumMod val="75000"/>
                  </a:schemeClr>
                </a:solidFill>
                <a:latin typeface="Arial" panose="020B0604020202020204" pitchFamily="34" charset="0"/>
                <a:cs typeface="Arial" panose="020B0604020202020204" pitchFamily="34" charset="0"/>
              </a:rPr>
              <a:t>in học: Thành thạo Tin học văn phòng: đặc biệt excel và powerpoint</a:t>
            </a:r>
          </a:p>
          <a:p>
            <a:pPr algn="just"/>
            <a:r>
              <a:rPr lang="vi-VN" sz="2150" b="1" smtClean="0">
                <a:solidFill>
                  <a:schemeClr val="tx2">
                    <a:lumMod val="75000"/>
                  </a:schemeClr>
                </a:solidFill>
                <a:latin typeface="Arial" panose="020B0604020202020204" pitchFamily="34" charset="0"/>
                <a:cs typeface="Arial" panose="020B0604020202020204" pitchFamily="34" charset="0"/>
              </a:rPr>
              <a:t>-    Kỹ năng liên quan:</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Soạn thảo văn bản, sắp xếp hồ sơ, quản lý thời gian và công việc, làm  việc nhóm.</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Có khả năng tổ chức, sắp xếp và xây dựng kế hoạch để thực hiện nhiệm  vụ được phân công.</a:t>
            </a:r>
          </a:p>
          <a:p>
            <a:pPr algn="just"/>
            <a:r>
              <a:rPr lang="vi-VN" sz="2150" b="1" smtClean="0">
                <a:solidFill>
                  <a:schemeClr val="tx2">
                    <a:lumMod val="75000"/>
                  </a:schemeClr>
                </a:solidFill>
                <a:latin typeface="Arial" panose="020B0604020202020204" pitchFamily="34" charset="0"/>
                <a:cs typeface="Arial" panose="020B0604020202020204" pitchFamily="34" charset="0"/>
              </a:rPr>
              <a:t> + Có tư duy định hướng kết quả công việc, có kiến thức về kinh doanh.</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a:t>
            </a:r>
            <a:r>
              <a:rPr lang="vi-VN" sz="2150" b="1" smtClean="0">
                <a:solidFill>
                  <a:schemeClr val="tx2">
                    <a:lumMod val="75000"/>
                  </a:schemeClr>
                </a:solidFill>
                <a:latin typeface="Arial" panose="020B0604020202020204" pitchFamily="34" charset="0"/>
                <a:cs typeface="Arial" panose="020B0604020202020204" pitchFamily="34" charset="0"/>
              </a:rPr>
              <a:t> Kỹ năng phân tích và trình bày vấn đề khoa học, logic.</a:t>
            </a:r>
          </a:p>
          <a:p>
            <a:pPr algn="just"/>
            <a:r>
              <a:rPr lang="vi-VN" sz="2150" b="1" smtClean="0">
                <a:solidFill>
                  <a:schemeClr val="tx2">
                    <a:lumMod val="75000"/>
                  </a:schemeClr>
                </a:solidFill>
                <a:latin typeface="Arial" panose="020B0604020202020204" pitchFamily="34" charset="0"/>
                <a:cs typeface="Arial" panose="020B0604020202020204" pitchFamily="34" charset="0"/>
              </a:rPr>
              <a:t>  + Có năng lực, nghiệp vụ kế toá</a:t>
            </a:r>
            <a:r>
              <a:rPr lang="en-US" sz="2150" b="1" smtClean="0">
                <a:solidFill>
                  <a:schemeClr val="tx2">
                    <a:lumMod val="75000"/>
                  </a:schemeClr>
                </a:solidFill>
                <a:latin typeface="Arial" panose="020B0604020202020204" pitchFamily="34" charset="0"/>
                <a:cs typeface="Arial" panose="020B0604020202020204" pitchFamily="34" charset="0"/>
              </a:rPr>
              <a:t>n</a:t>
            </a:r>
          </a:p>
          <a:p>
            <a:pPr algn="just"/>
            <a:r>
              <a:rPr lang="vi-VN" sz="2150" b="1" smtClean="0">
                <a:solidFill>
                  <a:schemeClr val="tx2">
                    <a:lumMod val="75000"/>
                  </a:schemeClr>
                </a:solidFill>
                <a:latin typeface="Arial" panose="020B0604020202020204" pitchFamily="34" charset="0"/>
                <a:cs typeface="Arial" panose="020B0604020202020204" pitchFamily="34" charset="0"/>
              </a:rPr>
              <a:t>-  Khả năng làm việc: </a:t>
            </a:r>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 Kỹ năng giao tiếp</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 + Kỹ năng quản lý dự án</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       </a:t>
            </a:r>
            <a:r>
              <a:rPr lang="vi-VN" sz="2150" b="1" smtClean="0">
                <a:solidFill>
                  <a:schemeClr val="tx2">
                    <a:lumMod val="75000"/>
                  </a:schemeClr>
                </a:solidFill>
                <a:latin typeface="Arial" panose="020B0604020202020204" pitchFamily="34" charset="0"/>
                <a:cs typeface="Arial" panose="020B0604020202020204" pitchFamily="34" charset="0"/>
              </a:rPr>
              <a:t> + Kỹ năng giải quyết vấn đề</a:t>
            </a:r>
          </a:p>
          <a:p>
            <a:pPr algn="just"/>
            <a:r>
              <a:rPr lang="vi-VN" sz="2150" b="1" smtClean="0">
                <a:solidFill>
                  <a:schemeClr val="tx2">
                    <a:lumMod val="75000"/>
                  </a:schemeClr>
                </a:solidFill>
                <a:latin typeface="Arial" panose="020B0604020202020204" pitchFamily="34" charset="0"/>
                <a:cs typeface="Arial" panose="020B0604020202020204" pitchFamily="34" charset="0"/>
              </a:rPr>
              <a:t>-   Phẩm chất/ Tố chất cá nhân</a:t>
            </a:r>
          </a:p>
          <a:p>
            <a:pPr algn="just"/>
            <a:r>
              <a:rPr lang="vi-VN" sz="2150" b="1" smtClean="0">
                <a:solidFill>
                  <a:schemeClr val="tx2">
                    <a:lumMod val="75000"/>
                  </a:schemeClr>
                </a:solidFill>
                <a:latin typeface="Arial" panose="020B0604020202020204" pitchFamily="34" charset="0"/>
                <a:cs typeface="Arial" panose="020B0604020202020204" pitchFamily="34" charset="0"/>
              </a:rPr>
              <a:t>         </a:t>
            </a:r>
            <a:r>
              <a:rPr lang="en-US" sz="2150" b="1" smtClean="0">
                <a:solidFill>
                  <a:schemeClr val="tx2">
                    <a:lumMod val="75000"/>
                  </a:schemeClr>
                </a:solidFill>
                <a:latin typeface="Arial" panose="020B0604020202020204" pitchFamily="34" charset="0"/>
                <a:cs typeface="Arial" panose="020B0604020202020204" pitchFamily="34" charset="0"/>
              </a:rPr>
              <a:t>+</a:t>
            </a:r>
            <a:r>
              <a:rPr lang="vi-VN" sz="2150" b="1" smtClean="0">
                <a:solidFill>
                  <a:schemeClr val="tx2">
                    <a:lumMod val="75000"/>
                  </a:schemeClr>
                </a:solidFill>
                <a:latin typeface="Arial" panose="020B0604020202020204" pitchFamily="34" charset="0"/>
                <a:cs typeface="Arial" panose="020B0604020202020204" pitchFamily="34" charset="0"/>
              </a:rPr>
              <a:t> Hòa đồng, thích nghi nhanh, ham học hỏi, cầu tiến</a:t>
            </a:r>
          </a:p>
          <a:p>
            <a:pPr algn="just"/>
            <a:r>
              <a:rPr lang="vi-VN" sz="2150" b="1" smtClean="0">
                <a:solidFill>
                  <a:schemeClr val="tx2">
                    <a:lumMod val="75000"/>
                  </a:schemeClr>
                </a:solidFill>
                <a:latin typeface="Arial" panose="020B0604020202020204" pitchFamily="34" charset="0"/>
                <a:cs typeface="Arial" panose="020B0604020202020204" pitchFamily="34" charset="0"/>
              </a:rPr>
              <a:t>        + Điềm tĩnh, cẩn trọng, trung thực, có tinh thần trách nhiệm cao</a:t>
            </a:r>
          </a:p>
          <a:p>
            <a:pPr algn="just"/>
            <a:endParaRPr lang="vi-VN" sz="2150" b="1">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0531160"/>
      </p:ext>
    </p:extLst>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76200"/>
            <a:ext cx="6248400" cy="1143000"/>
          </a:xfrm>
        </p:spPr>
        <p:txBody>
          <a:bodyPr/>
          <a:lstStyle/>
          <a:p>
            <a:pPr algn="ctr"/>
            <a:r>
              <a:rPr lang="en-US" smtClean="0"/>
              <a:t>ÔN TẬP</a:t>
            </a:r>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22</a:t>
            </a:fld>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6453474"/>
              </p:ext>
            </p:extLst>
          </p:nvPr>
        </p:nvGraphicFramePr>
        <p:xfrm>
          <a:off x="0" y="1447800"/>
          <a:ext cx="9220200" cy="5553410"/>
        </p:xfrm>
        <a:graphic>
          <a:graphicData uri="http://schemas.openxmlformats.org/drawingml/2006/table">
            <a:tbl>
              <a:tblPr firstRow="1" firstCol="1" bandRow="1">
                <a:tableStyleId>{5C22544A-7EE6-4342-B048-85BDC9FD1C3A}</a:tableStyleId>
              </a:tblPr>
              <a:tblGrid>
                <a:gridCol w="7597967"/>
                <a:gridCol w="1622233"/>
              </a:tblGrid>
              <a:tr h="344240">
                <a:tc>
                  <a:txBody>
                    <a:bodyPr/>
                    <a:lstStyle/>
                    <a:p>
                      <a:pPr algn="ctr">
                        <a:lnSpc>
                          <a:spcPct val="150000"/>
                        </a:lnSpc>
                        <a:spcAft>
                          <a:spcPts val="0"/>
                        </a:spcAft>
                      </a:pPr>
                      <a:r>
                        <a:rPr lang="en-US" sz="1800">
                          <a:effectLst/>
                          <a:latin typeface="Arial" panose="020B0604020202020204" pitchFamily="34" charset="0"/>
                          <a:cs typeface="Arial" panose="020B0604020202020204" pitchFamily="34" charset="0"/>
                        </a:rPr>
                        <a:t>Công việc</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ctr">
                        <a:lnSpc>
                          <a:spcPct val="150000"/>
                        </a:lnSpc>
                        <a:spcAft>
                          <a:spcPts val="0"/>
                        </a:spcAft>
                      </a:pPr>
                      <a:r>
                        <a:rPr lang="en-US" sz="1800">
                          <a:effectLst/>
                          <a:latin typeface="Arial" panose="020B0604020202020204" pitchFamily="34" charset="0"/>
                          <a:cs typeface="Arial" panose="020B0604020202020204" pitchFamily="34" charset="0"/>
                        </a:rPr>
                        <a:t>Chức năng</a:t>
                      </a:r>
                      <a:endParaRPr lang="en-US" sz="1800">
                        <a:effectLst/>
                        <a:latin typeface="Arial" panose="020B0604020202020204" pitchFamily="34" charset="0"/>
                        <a:ea typeface="Calibri"/>
                        <a:cs typeface="Arial" panose="020B0604020202020204" pitchFamily="34" charset="0"/>
                      </a:endParaRPr>
                    </a:p>
                  </a:txBody>
                  <a:tcPr marL="52129" marR="52129" marT="0" marB="0"/>
                </a:tc>
              </a:tr>
              <a:tr h="693439">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1. Sẽ đẩy mạnh kênh bán hàng siêu thị để quảng bá sản phẩm đến người tiêu dùng</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693439">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2. Phải đạt mục tiêu doanh số bán mỗi năm 10 tỷ đồng trong 3 năm tới</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513565">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3. Theo dõi doanh thu theo từng thị trường từng tháng</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693439">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4. Năm nay sẽ mở rộng thị trường mà doanh số bán cao nhất trong năm qua</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770347">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5. Đối chiếu số liệu trên báo cáo thuế và sổ theo dõi bán hàng để đảm bảo doanh thu được ghi chép đầy đủ</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770347">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6. Khen thưởng cho nhân viên đạt doanh số bán cao nhất 1 chuyến đi Thái Lan vào năm sau.</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r h="513565">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7. Lập dự toán bán hàng theo từng thị trường</a:t>
                      </a:r>
                      <a:endParaRPr lang="en-US" sz="1800">
                        <a:effectLst/>
                        <a:latin typeface="Arial" panose="020B0604020202020204" pitchFamily="34" charset="0"/>
                        <a:ea typeface="Calibri"/>
                        <a:cs typeface="Arial" panose="020B0604020202020204" pitchFamily="34" charset="0"/>
                      </a:endParaRPr>
                    </a:p>
                  </a:txBody>
                  <a:tcPr marL="52129" marR="52129" marT="0" marB="0"/>
                </a:tc>
                <a:tc>
                  <a:txBody>
                    <a:bodyPr/>
                    <a:lstStyle/>
                    <a:p>
                      <a:pPr algn="just">
                        <a:lnSpc>
                          <a:spcPct val="150000"/>
                        </a:lnSpc>
                        <a:spcAft>
                          <a:spcPts val="0"/>
                        </a:spcAft>
                      </a:pPr>
                      <a:r>
                        <a:rPr lang="en-US" sz="1800">
                          <a:effectLst/>
                          <a:latin typeface="Arial" panose="020B0604020202020204" pitchFamily="34" charset="0"/>
                          <a:cs typeface="Arial" panose="020B0604020202020204" pitchFamily="34" charset="0"/>
                        </a:rPr>
                        <a:t> </a:t>
                      </a:r>
                      <a:endParaRPr lang="en-US" sz="1800">
                        <a:effectLst/>
                        <a:latin typeface="Arial" panose="020B0604020202020204" pitchFamily="34" charset="0"/>
                        <a:ea typeface="Calibri"/>
                        <a:cs typeface="Arial" panose="020B0604020202020204" pitchFamily="34" charset="0"/>
                      </a:endParaRPr>
                    </a:p>
                  </a:txBody>
                  <a:tcPr marL="52129" marR="52129" marT="0" marB="0"/>
                </a:tc>
              </a:tr>
            </a:tbl>
          </a:graphicData>
        </a:graphic>
      </p:graphicFrame>
      <p:sp>
        <p:nvSpPr>
          <p:cNvPr id="8" name="Rectangle 7"/>
          <p:cNvSpPr/>
          <p:nvPr/>
        </p:nvSpPr>
        <p:spPr>
          <a:xfrm>
            <a:off x="1828800" y="838200"/>
            <a:ext cx="7315200" cy="646331"/>
          </a:xfrm>
          <a:prstGeom prst="rect">
            <a:avLst/>
          </a:prstGeom>
        </p:spPr>
        <p:txBody>
          <a:bodyPr wrap="square">
            <a:spAutoFit/>
          </a:bodyPr>
          <a:lstStyle/>
          <a:p>
            <a:r>
              <a:rPr lang="en-US" b="1">
                <a:solidFill>
                  <a:schemeClr val="bg1"/>
                </a:solidFill>
                <a:latin typeface="Arial" panose="020B0604020202020204" pitchFamily="34" charset="0"/>
                <a:cs typeface="Arial" panose="020B0604020202020204" pitchFamily="34" charset="0"/>
              </a:rPr>
              <a:t>Trong những công việc sau đây, hãy cho biết từng công việc thuộc chức năng quản lý nào?</a:t>
            </a:r>
          </a:p>
        </p:txBody>
      </p:sp>
    </p:spTree>
    <p:extLst>
      <p:ext uri="{BB962C8B-B14F-4D97-AF65-F5344CB8AC3E}">
        <p14:creationId xmlns:p14="http://schemas.microsoft.com/office/powerpoint/2010/main" val="1844186035"/>
      </p:ext>
    </p:extLst>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1752600"/>
            <a:ext cx="7315200" cy="3840163"/>
          </a:xfrm>
        </p:spPr>
        <p:txBody>
          <a:bodyPr>
            <a:noAutofit/>
          </a:bodyPr>
          <a:lstStyle/>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Hãy cho biết những đặc điểm dưới đây mô tả lĩnh vực kế toán tài chính hay lĩnh vực kế toán quản trị? Giải thích câu trả lời</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a. Thông tin có định hướng tương lai</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b. Được sử dụng chủ yếu bởi những người bên ngoài tổ chức</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c. Luôn có sẵn trên mạng internet</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d. Người sử dụng có thể yêu cầu kế toán trưởng cung cấp thông tin</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e. Thông tin quá khứ</a:t>
            </a:r>
          </a:p>
          <a:p>
            <a:pPr marL="0" indent="0" algn="just">
              <a:buNone/>
            </a:pP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23</a:t>
            </a:fld>
            <a:endParaRPr lang="en-US" dirty="0"/>
          </a:p>
        </p:txBody>
      </p:sp>
    </p:spTree>
    <p:extLst>
      <p:ext uri="{BB962C8B-B14F-4D97-AF65-F5344CB8AC3E}">
        <p14:creationId xmlns:p14="http://schemas.microsoft.com/office/powerpoint/2010/main" val="264757266"/>
      </p:ext>
    </p:extLst>
  </p:cSld>
  <p:clrMapOvr>
    <a:masterClrMapping/>
  </p:clrMapOvr>
  <p:transition>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rPr>
              <a:t>Câu 1: Tổ chức là một nhóm người liên kết với nhau để?</a:t>
            </a:r>
          </a:p>
          <a:p>
            <a:pPr marL="0" indent="0" algn="just">
              <a:buNone/>
            </a:pPr>
            <a:r>
              <a:rPr lang="en-US" sz="2800" b="1">
                <a:solidFill>
                  <a:schemeClr val="tx2">
                    <a:lumMod val="75000"/>
                  </a:schemeClr>
                </a:solidFill>
              </a:rPr>
              <a:t>a. Thực hiện một công việc </a:t>
            </a:r>
          </a:p>
          <a:p>
            <a:pPr marL="0" indent="0" algn="just">
              <a:buNone/>
            </a:pPr>
            <a:r>
              <a:rPr lang="en-US" sz="2800" b="1">
                <a:solidFill>
                  <a:schemeClr val="tx2">
                    <a:lumMod val="75000"/>
                  </a:schemeClr>
                </a:solidFill>
              </a:rPr>
              <a:t>b. Thực hiện một mục tiêu chung nào đó</a:t>
            </a:r>
          </a:p>
          <a:p>
            <a:pPr marL="0" indent="0" algn="just">
              <a:buNone/>
            </a:pPr>
            <a:r>
              <a:rPr lang="en-US" sz="2800" b="1">
                <a:solidFill>
                  <a:schemeClr val="tx2">
                    <a:lumMod val="75000"/>
                  </a:schemeClr>
                </a:solidFill>
              </a:rPr>
              <a:t>c. Thực hiện mục tiêu lợi nhuận</a:t>
            </a:r>
          </a:p>
          <a:p>
            <a:pPr marL="0" indent="0" algn="just">
              <a:buNone/>
            </a:pPr>
            <a:r>
              <a:rPr lang="en-US" sz="2800" b="1">
                <a:solidFill>
                  <a:schemeClr val="tx2">
                    <a:lumMod val="75000"/>
                  </a:schemeClr>
                </a:solidFill>
              </a:rPr>
              <a:t>d. Thực hiện mục tiêu nhân đạo</a:t>
            </a:r>
          </a:p>
          <a:p>
            <a:pPr marL="0" indent="0" algn="just">
              <a:buNone/>
            </a:pP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24</a:t>
            </a:fld>
            <a:endParaRPr lang="en-US" dirty="0"/>
          </a:p>
        </p:txBody>
      </p:sp>
    </p:spTree>
    <p:extLst>
      <p:ext uri="{BB962C8B-B14F-4D97-AF65-F5344CB8AC3E}">
        <p14:creationId xmlns:p14="http://schemas.microsoft.com/office/powerpoint/2010/main" val="1096521592"/>
      </p:ext>
    </p:extLst>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rPr>
              <a:t>Câu 2: Chức năng của quản trị?</a:t>
            </a:r>
          </a:p>
          <a:p>
            <a:pPr marL="0" indent="0" algn="just">
              <a:buNone/>
            </a:pPr>
            <a:r>
              <a:rPr lang="en-US" sz="2800" b="1">
                <a:solidFill>
                  <a:schemeClr val="tx2">
                    <a:lumMod val="75000"/>
                  </a:schemeClr>
                </a:solidFill>
              </a:rPr>
              <a:t>a. Lập kế hoạch, tổ chức, đều hành, kiểm tra</a:t>
            </a:r>
          </a:p>
          <a:p>
            <a:pPr marL="0" indent="0" algn="just">
              <a:buNone/>
            </a:pPr>
            <a:r>
              <a:rPr lang="en-US" sz="2800" b="1">
                <a:solidFill>
                  <a:schemeClr val="tx2">
                    <a:lumMod val="75000"/>
                  </a:schemeClr>
                </a:solidFill>
              </a:rPr>
              <a:t>b. Lập kế hoạch, kiểm tra, ra quyết định</a:t>
            </a:r>
          </a:p>
          <a:p>
            <a:pPr marL="0" indent="0" algn="just">
              <a:buNone/>
            </a:pPr>
            <a:r>
              <a:rPr lang="en-US" sz="2800" b="1">
                <a:solidFill>
                  <a:schemeClr val="tx2">
                    <a:lumMod val="75000"/>
                  </a:schemeClr>
                </a:solidFill>
              </a:rPr>
              <a:t>c. Lập kế hoạch, tổ chức – điều hành, ra quyết định</a:t>
            </a:r>
          </a:p>
          <a:p>
            <a:pPr marL="0" indent="0" algn="just">
              <a:buNone/>
            </a:pPr>
            <a:r>
              <a:rPr lang="en-US" sz="2800" b="1">
                <a:solidFill>
                  <a:schemeClr val="tx2">
                    <a:lumMod val="75000"/>
                  </a:schemeClr>
                </a:solidFill>
              </a:rPr>
              <a:t>d. Lập tổ chức , tổ chức – điều hành, kiểm tra, ra quyết định</a:t>
            </a:r>
          </a:p>
          <a:p>
            <a:pPr marL="0" indent="0" algn="just">
              <a:buNone/>
            </a:pP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25</a:t>
            </a:fld>
            <a:endParaRPr lang="en-US" dirty="0"/>
          </a:p>
        </p:txBody>
      </p:sp>
    </p:spTree>
    <p:extLst>
      <p:ext uri="{BB962C8B-B14F-4D97-AF65-F5344CB8AC3E}">
        <p14:creationId xmlns:p14="http://schemas.microsoft.com/office/powerpoint/2010/main" val="1859229388"/>
      </p:ext>
    </p:extLst>
  </p:cSld>
  <p:clrMapOvr>
    <a:masterClrMapping/>
  </p:clrMapOvr>
  <p:transition>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3. Chức năng của kế toán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Cung cấp thông tin để quản lý Nhà nước</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Cung cấp thông tin để quản trị DN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Cung cấp thông tin chủ nợ, cho nhà đầu tư</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Cung cấp thông tin cho cơ quan thuế</a:t>
            </a: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26</a:t>
            </a:fld>
            <a:endParaRPr lang="en-US" dirty="0"/>
          </a:p>
        </p:txBody>
      </p:sp>
    </p:spTree>
    <p:extLst>
      <p:ext uri="{BB962C8B-B14F-4D97-AF65-F5344CB8AC3E}">
        <p14:creationId xmlns:p14="http://schemas.microsoft.com/office/powerpoint/2010/main" val="2255721253"/>
      </p:ext>
    </p:extLst>
  </p:cSld>
  <p:clrMapOvr>
    <a:masterClrMapping/>
  </p:clrMapOvr>
  <p:transition>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4: Thông tin của kế toán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Chủ yếu cung cấp cho nhà đầu tư bên ngoài DN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Cung cấp chủ yếu cho đối tượng bên trong và ngoài DN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Chủ yếu cug cấp trong nội bộ DN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Tất cả các câu trên đều sai</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27</a:t>
            </a:fld>
            <a:endParaRPr lang="en-US" dirty="0"/>
          </a:p>
        </p:txBody>
      </p:sp>
    </p:spTree>
    <p:extLst>
      <p:ext uri="{BB962C8B-B14F-4D97-AF65-F5344CB8AC3E}">
        <p14:creationId xmlns:p14="http://schemas.microsoft.com/office/powerpoint/2010/main" val="2021346836"/>
      </p:ext>
    </p:extLst>
  </p:cSld>
  <p:clrMapOvr>
    <a:masterClrMapping/>
  </p:clrMapOvr>
  <p:transition>
    <p:zo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buNone/>
            </a:pPr>
            <a:r>
              <a:rPr lang="en-US" sz="2800" b="1">
                <a:solidFill>
                  <a:schemeClr val="tx2">
                    <a:lumMod val="75000"/>
                  </a:schemeClr>
                </a:solidFill>
              </a:rPr>
              <a:t>Câu 5: Kế toán quản trị được tổ chức?</a:t>
            </a:r>
          </a:p>
          <a:p>
            <a:pPr marL="0" indent="0">
              <a:buNone/>
            </a:pPr>
            <a:r>
              <a:rPr lang="en-US" sz="2800" b="1">
                <a:solidFill>
                  <a:schemeClr val="tx2">
                    <a:lumMod val="75000"/>
                  </a:schemeClr>
                </a:solidFill>
              </a:rPr>
              <a:t>a. Thay đổi theo từng doanh nghiệp, từng tổ chức</a:t>
            </a:r>
          </a:p>
          <a:p>
            <a:pPr marL="0" indent="0">
              <a:buNone/>
            </a:pPr>
            <a:r>
              <a:rPr lang="en-US" sz="2800" b="1">
                <a:solidFill>
                  <a:schemeClr val="tx2">
                    <a:lumMod val="75000"/>
                  </a:schemeClr>
                </a:solidFill>
              </a:rPr>
              <a:t>b. Theo một khuôn mẫu thống nhất giữa các doanh nghiệp</a:t>
            </a:r>
          </a:p>
          <a:p>
            <a:pPr marL="0" indent="0">
              <a:buNone/>
            </a:pPr>
            <a:r>
              <a:rPr lang="en-US" sz="2800" b="1">
                <a:solidFill>
                  <a:schemeClr val="tx2">
                    <a:lumMod val="75000"/>
                  </a:schemeClr>
                </a:solidFill>
              </a:rPr>
              <a:t>c. Cả a và b đều đúng</a:t>
            </a:r>
          </a:p>
          <a:p>
            <a:pPr marL="0" indent="0" algn="just">
              <a:buNone/>
            </a:pPr>
            <a:r>
              <a:rPr lang="en-US" sz="2800" b="1">
                <a:solidFill>
                  <a:schemeClr val="tx2">
                    <a:lumMod val="75000"/>
                  </a:schemeClr>
                </a:solidFill>
              </a:rPr>
              <a:t>d. Cả a và b đều sai</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28</a:t>
            </a:fld>
            <a:endParaRPr lang="en-US" dirty="0"/>
          </a:p>
        </p:txBody>
      </p:sp>
    </p:spTree>
    <p:extLst>
      <p:ext uri="{BB962C8B-B14F-4D97-AF65-F5344CB8AC3E}">
        <p14:creationId xmlns:p14="http://schemas.microsoft.com/office/powerpoint/2010/main" val="2029212179"/>
      </p:ext>
    </p:extLst>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rPr>
              <a:t>Câu 6: Sử dụng thông tin kế toán phục vụ cho yêu cầu ra quyết định tương lai là thông tin của?</a:t>
            </a:r>
          </a:p>
          <a:p>
            <a:pPr marL="0" indent="0" algn="just">
              <a:buNone/>
            </a:pPr>
            <a:r>
              <a:rPr lang="en-US" sz="2800" b="1">
                <a:solidFill>
                  <a:schemeClr val="tx2">
                    <a:lumMod val="75000"/>
                  </a:schemeClr>
                </a:solidFill>
              </a:rPr>
              <a:t>a. Kế toán tài chính</a:t>
            </a:r>
          </a:p>
          <a:p>
            <a:pPr marL="0" indent="0" algn="just">
              <a:buNone/>
            </a:pPr>
            <a:r>
              <a:rPr lang="en-US" sz="2800" b="1">
                <a:solidFill>
                  <a:schemeClr val="tx2">
                    <a:lumMod val="75000"/>
                  </a:schemeClr>
                </a:solidFill>
              </a:rPr>
              <a:t>b. Kế toán quản trị</a:t>
            </a:r>
          </a:p>
          <a:p>
            <a:pPr marL="0" indent="0" algn="just">
              <a:buNone/>
            </a:pPr>
            <a:r>
              <a:rPr lang="en-US" sz="2800" b="1">
                <a:solidFill>
                  <a:schemeClr val="tx2">
                    <a:lumMod val="75000"/>
                  </a:schemeClr>
                </a:solidFill>
              </a:rPr>
              <a:t>c. Cả a và b đều đúng</a:t>
            </a:r>
          </a:p>
          <a:p>
            <a:pPr marL="0" indent="0" algn="just">
              <a:buNone/>
            </a:pPr>
            <a:r>
              <a:rPr lang="en-US" sz="2800" b="1">
                <a:solidFill>
                  <a:schemeClr val="tx2">
                    <a:lumMod val="75000"/>
                  </a:schemeClr>
                </a:solidFill>
              </a:rPr>
              <a:t>d. Cả a và b đều sai</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29</a:t>
            </a:fld>
            <a:endParaRPr lang="en-US" dirty="0"/>
          </a:p>
        </p:txBody>
      </p:sp>
    </p:spTree>
    <p:extLst>
      <p:ext uri="{BB962C8B-B14F-4D97-AF65-F5344CB8AC3E}">
        <p14:creationId xmlns:p14="http://schemas.microsoft.com/office/powerpoint/2010/main" val="2158371451"/>
      </p:ext>
    </p:extLst>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buNone/>
            </a:pPr>
            <a:r>
              <a:rPr lang="en-US" sz="2800" b="1">
                <a:solidFill>
                  <a:schemeClr val="tx2">
                    <a:lumMod val="75000"/>
                  </a:schemeClr>
                </a:solidFill>
                <a:latin typeface="Arial" panose="020B0604020202020204" pitchFamily="34" charset="0"/>
                <a:cs typeface="Arial" panose="020B0604020202020204" pitchFamily="34" charset="0"/>
              </a:rPr>
              <a:t>Câu 7: Kế toán quản trị cung cấp thông tin?</a:t>
            </a: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a. Chủ yếu cho bên ngoài doanh nghiệp</a:t>
            </a: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b. Báo cáo theo định kỳ quy định bắt buộc</a:t>
            </a: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c. Cả a và b đều đúng</a:t>
            </a:r>
          </a:p>
          <a:p>
            <a:pPr marL="0" indent="0">
              <a:buNone/>
            </a:pPr>
            <a:r>
              <a:rPr lang="en-US" sz="2800" b="1">
                <a:solidFill>
                  <a:schemeClr val="tx2">
                    <a:lumMod val="75000"/>
                  </a:schemeClr>
                </a:solidFill>
                <a:latin typeface="Arial" panose="020B0604020202020204" pitchFamily="34" charset="0"/>
                <a:cs typeface="Arial" panose="020B0604020202020204" pitchFamily="34" charset="0"/>
              </a:rPr>
              <a:t>d. Cả a và b đều sai</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30</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8: Thông tin ít chú trọng tính chính xác hơn, có thông tin phi tiền tệ được cung cấp cung cấp chủ yếu bởi hệ thống?</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Kế toán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Cả a và b đều đúng</a:t>
            </a:r>
          </a:p>
          <a:p>
            <a:pPr marL="0" indent="0" algn="just">
              <a:buNone/>
            </a:pPr>
            <a:r>
              <a:rPr lang="en-US" sz="2800" b="1" smtClean="0">
                <a:solidFill>
                  <a:schemeClr val="tx2">
                    <a:lumMod val="75000"/>
                  </a:schemeClr>
                </a:solidFill>
                <a:latin typeface="Arial" panose="020B0604020202020204" pitchFamily="34" charset="0"/>
                <a:cs typeface="Arial" panose="020B0604020202020204" pitchFamily="34" charset="0"/>
              </a:rPr>
              <a:t>d</a:t>
            </a:r>
            <a:r>
              <a:rPr lang="en-US" sz="2800" b="1">
                <a:solidFill>
                  <a:schemeClr val="tx2">
                    <a:lumMod val="75000"/>
                  </a:schemeClr>
                </a:solidFill>
                <a:latin typeface="Arial" panose="020B0604020202020204" pitchFamily="34" charset="0"/>
                <a:cs typeface="Arial" panose="020B0604020202020204" pitchFamily="34" charset="0"/>
              </a:rPr>
              <a:t>. Cả a và b đều sai</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31</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9: Đặc điểm nào trong các đặc điểm dưới đây không là đặc điểm của hệ thống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Thông tin khách quan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Báo cáo về các kết quả đã qua</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Các báo cáo hướng về tương lai</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Số liệu tổng hợp</a:t>
            </a:r>
          </a:p>
        </p:txBody>
      </p:sp>
      <p:sp>
        <p:nvSpPr>
          <p:cNvPr id="5" name="Slide Number Placeholder 4"/>
          <p:cNvSpPr>
            <a:spLocks noGrp="1"/>
          </p:cNvSpPr>
          <p:nvPr>
            <p:ph type="sldNum" sz="quarter" idx="12"/>
          </p:nvPr>
        </p:nvSpPr>
        <p:spPr/>
        <p:txBody>
          <a:bodyPr/>
          <a:lstStyle/>
          <a:p>
            <a:fld id="{DF28FB93-0A08-4E7D-8E63-9EFA29F1E093}" type="slidenum">
              <a:rPr lang="en-US" smtClean="0"/>
              <a:pPr/>
              <a:t>32</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10: Chức năng nào trong các chức năng dưới đây không là chức năng của hệ thống kế toán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Kiểm soát điều hành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Tính chi phí sản xuất và tiêu thụ sản phẩm</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Kiểm soát quản lý</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Báo cáo tình hình tài chính của đơn vị</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33</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11: Kế toán quản trị không thực hiện công việc nào sau đây?</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Thu nhập, các số liệu, tài liệu</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Đo lường, xử lí các số liệu tài liệu</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Định khoản các nghiệp vụ kinh tế phát sinh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Tổng hợp các số liệu, tài liệu</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34</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12. Kế toán quản trị thu nhập thông tin?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Toàn bộ từ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Các nguồn khác nhau ngoại trừ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Của kế toán tài chính và của các nguồn khác</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Một cách độc lập với kế toán tài chính</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35</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46053" y="1752600"/>
            <a:ext cx="7315200" cy="3840163"/>
          </a:xfrm>
        </p:spPr>
        <p:txBody>
          <a:bodyPr>
            <a:noAutofit/>
          </a:bodyPr>
          <a:lstStyle/>
          <a:p>
            <a:pPr marL="0" indent="0" algn="just">
              <a:buNone/>
            </a:pPr>
            <a:r>
              <a:rPr lang="en-US" sz="2400" b="1">
                <a:solidFill>
                  <a:schemeClr val="tx2">
                    <a:lumMod val="75000"/>
                  </a:schemeClr>
                </a:solidFill>
                <a:latin typeface="Arial" panose="020B0604020202020204" pitchFamily="34" charset="0"/>
                <a:cs typeface="Arial" panose="020B0604020202020204" pitchFamily="34" charset="0"/>
              </a:rPr>
              <a:t>Câu 13. Phát biểu nào dưới đây là Đúng?</a:t>
            </a:r>
          </a:p>
          <a:p>
            <a:pPr marL="0" indent="0" algn="just">
              <a:buNone/>
            </a:pPr>
            <a:r>
              <a:rPr lang="en-US" sz="2400" b="1">
                <a:solidFill>
                  <a:schemeClr val="tx2">
                    <a:lumMod val="75000"/>
                  </a:schemeClr>
                </a:solidFill>
                <a:latin typeface="Arial" panose="020B0604020202020204" pitchFamily="34" charset="0"/>
                <a:cs typeface="Arial" panose="020B0604020202020204" pitchFamily="34" charset="0"/>
              </a:rPr>
              <a:t>a. Thông tin của kế toán quản trị trong hệ thống kế toán quản trị cung cấp không bao gồm các khoản chi phí phát sinh ở bộ phận điều hành</a:t>
            </a:r>
          </a:p>
          <a:p>
            <a:pPr marL="0" indent="0" algn="just">
              <a:buNone/>
            </a:pPr>
            <a:r>
              <a:rPr lang="en-US" sz="2400" b="1">
                <a:solidFill>
                  <a:schemeClr val="tx2">
                    <a:lumMod val="75000"/>
                  </a:schemeClr>
                </a:solidFill>
                <a:latin typeface="Arial" panose="020B0604020202020204" pitchFamily="34" charset="0"/>
                <a:cs typeface="Arial" panose="020B0604020202020204" pitchFamily="34" charset="0"/>
              </a:rPr>
              <a:t>b. Kỳ báo cáo của kế toán quản trị thường là 1 năm</a:t>
            </a:r>
          </a:p>
          <a:p>
            <a:pPr marL="0" indent="0" algn="just">
              <a:buNone/>
            </a:pPr>
            <a:r>
              <a:rPr lang="en-US" sz="2400" b="1">
                <a:solidFill>
                  <a:schemeClr val="tx2">
                    <a:lumMod val="75000"/>
                  </a:schemeClr>
                </a:solidFill>
                <a:latin typeface="Arial" panose="020B0604020202020204" pitchFamily="34" charset="0"/>
                <a:cs typeface="Arial" panose="020B0604020202020204" pitchFamily="34" charset="0"/>
              </a:rPr>
              <a:t>c. Các doanh nghiệp có nhiều sự lựa chọn khi thiết kế hệ thống kế toán  quản trị của họ</a:t>
            </a:r>
          </a:p>
          <a:p>
            <a:pPr marL="0" indent="0" algn="just">
              <a:buNone/>
            </a:pPr>
            <a:r>
              <a:rPr lang="en-US" sz="2400" b="1">
                <a:solidFill>
                  <a:schemeClr val="tx2">
                    <a:lumMod val="75000"/>
                  </a:schemeClr>
                </a:solidFill>
                <a:latin typeface="Arial" panose="020B0604020202020204" pitchFamily="34" charset="0"/>
                <a:cs typeface="Arial" panose="020B0604020202020204" pitchFamily="34" charset="0"/>
              </a:rPr>
              <a:t>d. Các chức năng của kế toán quản trị là kiểm soát điều hành, tính giá thành sản phẩm, kiểm soát quản lý và báo cáo cho bên ngoài.</a:t>
            </a:r>
          </a:p>
          <a:p>
            <a:pPr marL="0" indent="0" algn="just">
              <a:buNone/>
            </a:pPr>
            <a:endParaRPr lang="en-US" sz="24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36</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14: Nhân viên kế toán quản trị cần phải am hiểu?</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Các chức năng của nhà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Các kỹ thuật xử lí thông tin kế toán quản trị</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Cả 3 đều đúng</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37</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1752600"/>
            <a:ext cx="7315200" cy="3840163"/>
          </a:xfrm>
        </p:spPr>
        <p:txBody>
          <a:bodyPr>
            <a:noAutofit/>
          </a:bodyPr>
          <a:lstStyle/>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Câu 15: Nội dung trên các báo cáo của kế toán quản trị?</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a. Do bộ tài chính quy định</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b. Cung cấp thông tin về tình hình tài chính của tổ chức cho cổ đông</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c. Được thiết kế nhằm cung cấp thông tin của các nhà quản trị các cấp trong tổ chức</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d. Có tính khách quan vì chỉ phản ánh lại những sự kiện đã xảy ra trong kỳ báo cáo.</a:t>
            </a:r>
          </a:p>
          <a:p>
            <a:pPr marL="0" indent="0" algn="just">
              <a:buNone/>
            </a:pP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38</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1752600"/>
            <a:ext cx="7315200" cy="3840163"/>
          </a:xfrm>
        </p:spPr>
        <p:txBody>
          <a:bodyPr>
            <a:noAutofit/>
          </a:bodyPr>
          <a:lstStyle/>
          <a:p>
            <a:pPr marL="0" indent="0" algn="just">
              <a:buNone/>
            </a:pPr>
            <a:r>
              <a:rPr lang="en-US" sz="2500" b="1">
                <a:solidFill>
                  <a:schemeClr val="tx2">
                    <a:lumMod val="75000"/>
                  </a:schemeClr>
                </a:solidFill>
                <a:latin typeface="Arial" panose="020B0604020202020204" pitchFamily="34" charset="0"/>
                <a:cs typeface="Arial" panose="020B0604020202020204" pitchFamily="34" charset="0"/>
              </a:rPr>
              <a:t>Câu 16: Mục tiêu của kế toán quản trị là?</a:t>
            </a:r>
          </a:p>
          <a:p>
            <a:pPr marL="0" indent="0" algn="just">
              <a:buNone/>
            </a:pPr>
            <a:r>
              <a:rPr lang="en-US" sz="2500" b="1">
                <a:solidFill>
                  <a:schemeClr val="tx2">
                    <a:lumMod val="75000"/>
                  </a:schemeClr>
                </a:solidFill>
                <a:latin typeface="Arial" panose="020B0604020202020204" pitchFamily="34" charset="0"/>
                <a:cs typeface="Arial" panose="020B0604020202020204" pitchFamily="34" charset="0"/>
              </a:rPr>
              <a:t>a. Cung cấp thông tin về tình hình tài chính, hiệu quả hoạt động và tình hình sử dụng vốn của doanh nghiệp</a:t>
            </a:r>
          </a:p>
          <a:p>
            <a:pPr marL="0" indent="0" algn="just">
              <a:buNone/>
            </a:pPr>
            <a:r>
              <a:rPr lang="en-US" sz="2500" b="1">
                <a:solidFill>
                  <a:schemeClr val="tx2">
                    <a:lumMod val="75000"/>
                  </a:schemeClr>
                </a:solidFill>
                <a:latin typeface="Arial" panose="020B0604020202020204" pitchFamily="34" charset="0"/>
                <a:cs typeface="Arial" panose="020B0604020202020204" pitchFamily="34" charset="0"/>
              </a:rPr>
              <a:t>b. Xử lí các dữ liệu kế toán để cung cấp thông tin phục vụ cho các chức năng hoạch định, tổ chức, điều hành, kiểm soát và ra quyết định</a:t>
            </a:r>
          </a:p>
          <a:p>
            <a:pPr marL="0" indent="0" algn="just">
              <a:buNone/>
            </a:pPr>
            <a:r>
              <a:rPr lang="en-US" sz="2500" b="1">
                <a:solidFill>
                  <a:schemeClr val="tx2">
                    <a:lumMod val="75000"/>
                  </a:schemeClr>
                </a:solidFill>
                <a:latin typeface="Arial" panose="020B0604020202020204" pitchFamily="34" charset="0"/>
                <a:cs typeface="Arial" panose="020B0604020202020204" pitchFamily="34" charset="0"/>
              </a:rPr>
              <a:t>c. Cung cấp các thông tin theo yêu cầu của đối tượng sử dụng bên ngoài doanh nghiệp</a:t>
            </a:r>
          </a:p>
          <a:p>
            <a:pPr marL="0" indent="0" algn="just">
              <a:buNone/>
            </a:pPr>
            <a:r>
              <a:rPr lang="en-US" sz="2500" b="1" smtClean="0">
                <a:solidFill>
                  <a:schemeClr val="tx2">
                    <a:lumMod val="75000"/>
                  </a:schemeClr>
                </a:solidFill>
                <a:latin typeface="Arial" panose="020B0604020202020204" pitchFamily="34" charset="0"/>
                <a:cs typeface="Arial" panose="020B0604020202020204" pitchFamily="34" charset="0"/>
              </a:rPr>
              <a:t>d. Cả 3 câu trên đều sai</a:t>
            </a:r>
          </a:p>
          <a:p>
            <a:pPr marL="0" indent="0" algn="just">
              <a:buNone/>
            </a:pPr>
            <a:endParaRPr lang="en-US" sz="25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39</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1828800"/>
            <a:ext cx="7315200" cy="3840163"/>
          </a:xfrm>
        </p:spPr>
        <p:txBody>
          <a:bodyPr>
            <a:noAutofit/>
          </a:bodyPr>
          <a:lstStyle/>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Câu 17: Thông tin do kế toán quản trị cung cấp có đặc điểm là?</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a. Chính xác, linh hoạt, có tính bắt buộc, hướng về tương lai</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b. Linh hoạt, không có tính bắt buộc, hướng về tương lai</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c. Chính xác, tuân thủ những nguyên tắc nhắc định, có tính bắt buộc, hướng về quá khứ</a:t>
            </a:r>
          </a:p>
          <a:p>
            <a:pPr marL="0" indent="0" algn="just">
              <a:buNone/>
            </a:pPr>
            <a:r>
              <a:rPr lang="en-US" sz="2600" b="1">
                <a:solidFill>
                  <a:schemeClr val="tx2">
                    <a:lumMod val="75000"/>
                  </a:schemeClr>
                </a:solidFill>
                <a:latin typeface="Arial" panose="020B0604020202020204" pitchFamily="34" charset="0"/>
                <a:cs typeface="Arial" panose="020B0604020202020204" pitchFamily="34" charset="0"/>
              </a:rPr>
              <a:t>d. Cả 3 câu trên đều sai</a:t>
            </a:r>
          </a:p>
          <a:p>
            <a:pPr marL="0" indent="0" algn="just">
              <a:buNone/>
            </a:pPr>
            <a:endParaRPr lang="en-US" sz="26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40</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ÔN TẬP</a:t>
            </a:r>
            <a:endParaRPr lang="en-US"/>
          </a:p>
        </p:txBody>
      </p:sp>
      <p:sp>
        <p:nvSpPr>
          <p:cNvPr id="3" name="Content Placeholder 2"/>
          <p:cNvSpPr>
            <a:spLocks noGrp="1"/>
          </p:cNvSpPr>
          <p:nvPr>
            <p:ph idx="1"/>
          </p:nvPr>
        </p:nvSpPr>
        <p:spPr>
          <a:xfrm>
            <a:off x="1828800" y="2133600"/>
            <a:ext cx="7315200" cy="3840163"/>
          </a:xfrm>
        </p:spPr>
        <p:txBody>
          <a:bodyPr>
            <a:noAutofit/>
          </a:bodyPr>
          <a:lstStyle/>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Câu 18. Điểm giống nhau giữa kế toán quản trị với kế toán tài chính?</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a. Đối tượng cung cấp thông tin</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b. Thông tin phản ánh quá khứ</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c. Thông tin phải chính xác</a:t>
            </a:r>
          </a:p>
          <a:p>
            <a:pPr marL="0" indent="0" algn="just">
              <a:buNone/>
            </a:pPr>
            <a:r>
              <a:rPr lang="en-US" sz="2800" b="1">
                <a:solidFill>
                  <a:schemeClr val="tx2">
                    <a:lumMod val="75000"/>
                  </a:schemeClr>
                </a:solidFill>
                <a:latin typeface="Arial" panose="020B0604020202020204" pitchFamily="34" charset="0"/>
                <a:cs typeface="Arial" panose="020B0604020202020204" pitchFamily="34" charset="0"/>
              </a:rPr>
              <a:t>d. Có cùng đối tượng nghiên cứu là các sự kiện kinh tế diễn ra trong quá trình kinh doanh của doanh nghiệp</a:t>
            </a:r>
          </a:p>
          <a:p>
            <a:pPr marL="0" indent="0" algn="just">
              <a:buNone/>
            </a:pPr>
            <a:endParaRPr lang="en-US" sz="2800" b="1">
              <a:solidFill>
                <a:schemeClr val="tx2">
                  <a:lumMod val="75000"/>
                </a:schemeClr>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F28FB93-0A08-4E7D-8E63-9EFA29F1E093}" type="slidenum">
              <a:rPr lang="en-US" smtClean="0"/>
              <a:pPr/>
              <a:t>41</a:t>
            </a:fld>
            <a:endParaRPr lang="en-US" dirty="0"/>
          </a:p>
        </p:txBody>
      </p:sp>
    </p:spTree>
    <p:extLst>
      <p:ext uri="{BB962C8B-B14F-4D97-AF65-F5344CB8AC3E}">
        <p14:creationId xmlns:p14="http://schemas.microsoft.com/office/powerpoint/2010/main" val="2749738219"/>
      </p:ext>
    </p:extLst>
  </p:cSld>
  <p:clrMapOvr>
    <a:masterClrMapping/>
  </p:clrMapOvr>
  <p:transition>
    <p:zo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600200"/>
            <a:ext cx="7315200" cy="1524000"/>
          </a:xfrm>
        </p:spPr>
        <p:txBody>
          <a:bodyPr>
            <a:noAutofit/>
          </a:bodyPr>
          <a:lstStyle/>
          <a:p>
            <a:pPr marL="0" indent="0" algn="ctr">
              <a:lnSpc>
                <a:spcPct val="150000"/>
              </a:lnSpc>
              <a:buNone/>
            </a:pPr>
            <a:r>
              <a:rPr lang="en-US" sz="3000" b="1" dirty="0" smtClean="0">
                <a:solidFill>
                  <a:schemeClr val="tx2">
                    <a:lumMod val="75000"/>
                  </a:schemeClr>
                </a:solidFill>
                <a:latin typeface="Times New Roman" pitchFamily="18" charset="0"/>
                <a:cs typeface="Times New Roman" pitchFamily="18" charset="0"/>
              </a:rPr>
              <a:t>XIN CHÂN THÀNH CÁC BẠN </a:t>
            </a:r>
          </a:p>
          <a:p>
            <a:pPr marL="0" indent="0" algn="ctr">
              <a:buNone/>
            </a:pPr>
            <a:r>
              <a:rPr lang="en-US" sz="3000" b="1" dirty="0" smtClean="0">
                <a:solidFill>
                  <a:schemeClr val="tx2">
                    <a:lumMod val="75000"/>
                  </a:schemeClr>
                </a:solidFill>
                <a:latin typeface="Times New Roman" pitchFamily="18" charset="0"/>
                <a:cs typeface="Times New Roman" pitchFamily="18" charset="0"/>
              </a:rPr>
              <a:t>ĐÃ CHÚ Ý LẮNG NGHE</a:t>
            </a:r>
          </a:p>
        </p:txBody>
      </p:sp>
      <p:sp>
        <p:nvSpPr>
          <p:cNvPr id="5" name="Slide Number Placeholder 4"/>
          <p:cNvSpPr>
            <a:spLocks noGrp="1"/>
          </p:cNvSpPr>
          <p:nvPr>
            <p:ph type="sldNum" sz="quarter" idx="12"/>
          </p:nvPr>
        </p:nvSpPr>
        <p:spPr/>
        <p:txBody>
          <a:bodyPr/>
          <a:lstStyle/>
          <a:p>
            <a:fld id="{DF28FB93-0A08-4E7D-8E63-9EFA29F1E093}" type="slidenum">
              <a:rPr lang="en-US" smtClean="0"/>
              <a:pPr/>
              <a:t>42</a:t>
            </a:fld>
            <a:endParaRPr lang="en-US" dirty="0"/>
          </a:p>
        </p:txBody>
      </p:sp>
      <p:pic>
        <p:nvPicPr>
          <p:cNvPr id="1027" name="Picture 3" descr="C:\Users\WIN7X64\Desktop\cau nói dong luc cuoc song\027a953ce83774ec03a5c450edd183-6225-8256-15781445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3279763"/>
            <a:ext cx="4820728" cy="2892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767142"/>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_Mod_theme">
  <a:themeElements>
    <a:clrScheme name="Custom 15">
      <a:dk1>
        <a:srgbClr val="B9D5FB"/>
      </a:dk1>
      <a:lt1>
        <a:sysClr val="window" lastClr="FFFFFF"/>
      </a:lt1>
      <a:dk2>
        <a:srgbClr val="073E87"/>
      </a:dk2>
      <a:lt2>
        <a:srgbClr val="FFFFFF"/>
      </a:lt2>
      <a:accent1>
        <a:srgbClr val="073E87"/>
      </a:accent1>
      <a:accent2>
        <a:srgbClr val="4584D3"/>
      </a:accent2>
      <a:accent3>
        <a:srgbClr val="073E87"/>
      </a:accent3>
      <a:accent4>
        <a:srgbClr val="073E87"/>
      </a:accent4>
      <a:accent5>
        <a:srgbClr val="073E87"/>
      </a:accent5>
      <a:accent6>
        <a:srgbClr val="073E87"/>
      </a:accent6>
      <a:hlink>
        <a:srgbClr val="0080FF"/>
      </a:hlink>
      <a:folHlink>
        <a:srgbClr val="5EAEFF"/>
      </a:folHlink>
    </a:clrScheme>
    <a:fontScheme name="Mod">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atMod val="125000"/>
          </a:schemeClr>
        </a:solidFill>
        <a:solidFill>
          <a:schemeClr val="phClr">
            <a:shade val="30000"/>
            <a:satMod val="150000"/>
          </a:schemeClr>
        </a:solidFill>
        <a:gradFill>
          <a:gsLst>
            <a:gs pos="0">
              <a:schemeClr val="phClr">
                <a:tint val="100000"/>
                <a:shade val="80000"/>
                <a:satMod val="135000"/>
              </a:schemeClr>
            </a:gs>
            <a:gs pos="55000">
              <a:schemeClr val="phClr">
                <a:tint val="70000"/>
                <a:shade val="100000"/>
                <a:satMod val="150000"/>
              </a:schemeClr>
            </a:gs>
            <a:gs pos="100000">
              <a:schemeClr val="phClr">
                <a:tint val="70000"/>
                <a:shade val="100000"/>
                <a:satMod val="15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5523</TotalTime>
  <Words>3254</Words>
  <Application>Microsoft Office PowerPoint</Application>
  <PresentationFormat>On-screen Show (4:3)</PresentationFormat>
  <Paragraphs>383</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Theme_Mod_theme</vt:lpstr>
      <vt:lpstr>CAO ĐẲNG LÝ TỰ TRỌNG TP. HỒ CHÍ MINH</vt:lpstr>
      <vt:lpstr>CAO ĐẲNG LÝ TỰ TRỌNG TP. HỒ CHÍ MINH</vt:lpstr>
      <vt:lpstr>PowerPoint Presentation</vt:lpstr>
      <vt:lpstr>PowerPoint Presentation</vt:lpstr>
      <vt:lpstr>CAO ĐẲNG LÝ TỰ TRỌNG TP. HỒ CHÍ MINH</vt:lpstr>
      <vt:lpstr>PowerPoint Presentation</vt:lpstr>
      <vt:lpstr>KẾ TOÁN QUẢN TRỊ VỚI CÁC CHỨC NĂNG QUẢN LÝ</vt:lpstr>
      <vt:lpstr>KẾ TOÁN QUẢN TRỊ VỚI CÁC CHỨC NĂNG QUẢN LÝ</vt:lpstr>
      <vt:lpstr>KẾ TOÁN QUẢN TRỊ VỚI CÁC CHỨC NĂNG QUẢN LÝ</vt:lpstr>
      <vt:lpstr>NHỮNG ĐIỂM GIỐNG NHAU</vt:lpstr>
      <vt:lpstr>Những điểm khác nhau</vt:lpstr>
      <vt:lpstr>Những điểm khác nhau</vt:lpstr>
      <vt:lpstr>Một số nội dung cơ bản của kế toán quản trị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ÔN TẬP</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MANAGEMENT</dc:title>
  <dc:creator>SEHAR ABBAS</dc:creator>
  <cp:lastModifiedBy>WIN7X64</cp:lastModifiedBy>
  <cp:revision>538</cp:revision>
  <dcterms:created xsi:type="dcterms:W3CDTF">2012-12-16T14:20:24Z</dcterms:created>
  <dcterms:modified xsi:type="dcterms:W3CDTF">2020-03-28T11:28:15Z</dcterms:modified>
</cp:coreProperties>
</file>